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sldIdLst>
    <p:sldId id="256" r:id="rId2"/>
    <p:sldId id="282" r:id="rId3"/>
    <p:sldId id="295" r:id="rId4"/>
    <p:sldId id="296" r:id="rId5"/>
    <p:sldId id="297" r:id="rId6"/>
    <p:sldId id="298" r:id="rId7"/>
    <p:sldId id="299" r:id="rId8"/>
    <p:sldId id="257" r:id="rId9"/>
    <p:sldId id="302" r:id="rId10"/>
    <p:sldId id="278" r:id="rId11"/>
    <p:sldId id="258" r:id="rId12"/>
    <p:sldId id="261" r:id="rId13"/>
    <p:sldId id="277" r:id="rId14"/>
    <p:sldId id="287" r:id="rId15"/>
    <p:sldId id="300" r:id="rId16"/>
    <p:sldId id="279" r:id="rId17"/>
    <p:sldId id="262" r:id="rId18"/>
    <p:sldId id="289" r:id="rId19"/>
    <p:sldId id="276" r:id="rId20"/>
    <p:sldId id="290" r:id="rId21"/>
    <p:sldId id="301" r:id="rId22"/>
    <p:sldId id="272" r:id="rId23"/>
    <p:sldId id="294" r:id="rId24"/>
    <p:sldId id="283" r:id="rId25"/>
    <p:sldId id="285" r:id="rId26"/>
    <p:sldId id="280" r:id="rId27"/>
    <p:sldId id="274" r:id="rId28"/>
    <p:sldId id="273" r:id="rId29"/>
    <p:sldId id="260" r:id="rId30"/>
    <p:sldId id="271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FFCC00"/>
    <a:srgbClr val="FAE442"/>
    <a:srgbClr val="FFFF99"/>
    <a:srgbClr val="CCECFF"/>
    <a:srgbClr val="CC3300"/>
    <a:srgbClr val="99CCFF"/>
    <a:srgbClr val="FFFFCC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615" autoAdjust="0"/>
    <p:restoredTop sz="90909" autoAdjust="0"/>
  </p:normalViewPr>
  <p:slideViewPr>
    <p:cSldViewPr>
      <p:cViewPr varScale="1">
        <p:scale>
          <a:sx n="96" d="100"/>
          <a:sy n="96" d="100"/>
        </p:scale>
        <p:origin x="-1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4"/>
    </p:cViewPr>
  </p:sorterViewPr>
  <p:notesViewPr>
    <p:cSldViewPr>
      <p:cViewPr varScale="1">
        <p:scale>
          <a:sx n="52" d="100"/>
          <a:sy n="52" d="100"/>
        </p:scale>
        <p:origin x="-181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277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C7A8A46-82D7-4980-AED3-71FB39A058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52E3B7-3062-4BC0-B2EE-52759623AF98}" type="slidenum">
              <a:rPr lang="cs-CZ"/>
              <a:pPr/>
              <a:t>1</a:t>
            </a:fld>
            <a:endParaRPr lang="cs-CZ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388DFD-E70F-42C2-9C47-EDB28D549630}" type="slidenum">
              <a:rPr lang="cs-CZ"/>
              <a:pPr/>
              <a:t>13</a:t>
            </a:fld>
            <a:endParaRPr lang="cs-CZ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C33E8C-0F31-49ED-A085-D3B0E32C81E7}" type="slidenum">
              <a:rPr lang="cs-CZ"/>
              <a:pPr/>
              <a:t>14</a:t>
            </a:fld>
            <a:endParaRPr lang="cs-CZ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DCF416-1381-47A9-80EA-04E4005B4A80}" type="slidenum">
              <a:rPr lang="cs-CZ"/>
              <a:pPr/>
              <a:t>15</a:t>
            </a:fld>
            <a:endParaRPr lang="cs-CZ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A2B77-416A-48C9-AC84-D14E6DAE2379}" type="slidenum">
              <a:rPr lang="cs-CZ"/>
              <a:pPr/>
              <a:t>16</a:t>
            </a:fld>
            <a:endParaRPr lang="cs-CZ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027A3D-097C-4E63-BDBB-E04C645843B3}" type="slidenum">
              <a:rPr lang="cs-CZ"/>
              <a:pPr/>
              <a:t>17</a:t>
            </a:fld>
            <a:endParaRPr lang="cs-CZ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C6C6AD-7559-4DE7-A033-BE8E76C49C5E}" type="slidenum">
              <a:rPr lang="cs-CZ"/>
              <a:pPr/>
              <a:t>18</a:t>
            </a:fld>
            <a:endParaRPr lang="cs-CZ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993BE9-2DF5-4D13-A4A8-D4D42D473C04}" type="slidenum">
              <a:rPr lang="cs-CZ"/>
              <a:pPr/>
              <a:t>19</a:t>
            </a:fld>
            <a:endParaRPr lang="cs-CZ"/>
          </a:p>
        </p:txBody>
      </p:sp>
      <p:sp>
        <p:nvSpPr>
          <p:cNvPr id="48131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65F0BD-2CDF-4C53-9173-2F13D84FF8AD}" type="slidenum">
              <a:rPr lang="cs-CZ"/>
              <a:pPr/>
              <a:t>20</a:t>
            </a:fld>
            <a:endParaRPr lang="cs-CZ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F065BF-EC41-4812-80BA-BB0D0735D815}" type="slidenum">
              <a:rPr lang="cs-CZ"/>
              <a:pPr/>
              <a:t>21</a:t>
            </a:fld>
            <a:endParaRPr lang="cs-CZ"/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29111F-85B7-45C2-B6D8-2447C1C7E83D}" type="slidenum">
              <a:rPr lang="cs-CZ"/>
              <a:pPr/>
              <a:t>22</a:t>
            </a:fld>
            <a:endParaRPr lang="cs-CZ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609171-8AFD-4554-8189-B573435D87A2}" type="slidenum">
              <a:rPr lang="cs-CZ"/>
              <a:pPr/>
              <a:t>2</a:t>
            </a:fld>
            <a:endParaRPr lang="cs-CZ"/>
          </a:p>
        </p:txBody>
      </p:sp>
      <p:sp>
        <p:nvSpPr>
          <p:cNvPr id="34819" name="Rectangle 2050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6796E3-C49A-4B37-8B75-3F705EEDB412}" type="slidenum">
              <a:rPr lang="cs-CZ"/>
              <a:pPr/>
              <a:t>23</a:t>
            </a:fld>
            <a:endParaRPr lang="cs-CZ"/>
          </a:p>
        </p:txBody>
      </p:sp>
      <p:sp>
        <p:nvSpPr>
          <p:cNvPr id="52227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E306C2-EF6F-4F41-AD81-9D71DF38FC71}" type="slidenum">
              <a:rPr lang="cs-CZ"/>
              <a:pPr/>
              <a:t>24</a:t>
            </a:fld>
            <a:endParaRPr lang="cs-CZ"/>
          </a:p>
        </p:txBody>
      </p:sp>
      <p:sp>
        <p:nvSpPr>
          <p:cNvPr id="53251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35E070-24B7-401C-8627-AA15BC7D6746}" type="slidenum">
              <a:rPr lang="cs-CZ"/>
              <a:pPr/>
              <a:t>25</a:t>
            </a:fld>
            <a:endParaRPr lang="cs-CZ"/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AB2418-EE53-4280-B9E1-56E8BE22E1AE}" type="slidenum">
              <a:rPr lang="cs-CZ"/>
              <a:pPr/>
              <a:t>26</a:t>
            </a:fld>
            <a:endParaRPr lang="cs-CZ"/>
          </a:p>
        </p:txBody>
      </p:sp>
      <p:sp>
        <p:nvSpPr>
          <p:cNvPr id="55299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189F17-6FCA-4331-98A3-3DC6A2F1857B}" type="slidenum">
              <a:rPr lang="cs-CZ"/>
              <a:pPr/>
              <a:t>27</a:t>
            </a:fld>
            <a:endParaRPr lang="cs-CZ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341385-CC29-430A-8589-90765041098B}" type="slidenum">
              <a:rPr lang="cs-CZ"/>
              <a:pPr/>
              <a:t>28</a:t>
            </a:fld>
            <a:endParaRPr lang="cs-CZ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175220-1E45-49B8-B7B2-FD40B30E99D6}" type="slidenum">
              <a:rPr lang="cs-CZ"/>
              <a:pPr/>
              <a:t>29</a:t>
            </a:fld>
            <a:endParaRPr lang="cs-CZ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AE80E8-AEA6-43ED-9203-4D83475CFCC0}" type="slidenum">
              <a:rPr lang="cs-CZ"/>
              <a:pPr/>
              <a:t>30</a:t>
            </a:fld>
            <a:endParaRPr lang="cs-CZ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667919-C459-4626-91D0-8DA735377628}" type="slidenum">
              <a:rPr lang="cs-CZ"/>
              <a:pPr/>
              <a:t>3</a:t>
            </a:fld>
            <a:endParaRPr lang="cs-CZ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C04463-3419-4548-90B1-386F522EBE7E}" type="slidenum">
              <a:rPr lang="cs-CZ"/>
              <a:pPr/>
              <a:t>4</a:t>
            </a:fld>
            <a:endParaRPr lang="cs-CZ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1D0F69-10B7-486C-9A1E-2814425A1669}" type="slidenum">
              <a:rPr lang="cs-CZ"/>
              <a:pPr/>
              <a:t>8</a:t>
            </a:fld>
            <a:endParaRPr lang="cs-CZ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1D0F69-10B7-486C-9A1E-2814425A1669}" type="slidenum">
              <a:rPr lang="cs-CZ"/>
              <a:pPr/>
              <a:t>9</a:t>
            </a:fld>
            <a:endParaRPr lang="cs-CZ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F249C8-06EF-439D-AF55-6A91D6B20C01}" type="slidenum">
              <a:rPr lang="cs-CZ"/>
              <a:pPr/>
              <a:t>10</a:t>
            </a:fld>
            <a:endParaRPr lang="cs-CZ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EEEF4C-72E0-4C74-A2B4-0E849CEF09D0}" type="slidenum">
              <a:rPr lang="cs-CZ"/>
              <a:pPr/>
              <a:t>11</a:t>
            </a:fld>
            <a:endParaRPr lang="cs-CZ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AAC32F-342D-4BE8-9F55-26B54C509D3A}" type="slidenum">
              <a:rPr lang="cs-CZ"/>
              <a:pPr/>
              <a:t>12</a:t>
            </a:fld>
            <a:endParaRPr lang="cs-CZ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sk-SK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153 w 21600"/>
                <a:gd name="T1" fmla="*/ 0 h 21231"/>
                <a:gd name="T2" fmla="*/ 831 w 21600"/>
                <a:gd name="T3" fmla="*/ 526 h 21231"/>
                <a:gd name="T4" fmla="*/ 0 w 21600"/>
                <a:gd name="T5" fmla="*/ 526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2C5C78-B445-4B97-AD11-DD96A869BE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Click="0" advTm="2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C57E1-D6B8-43BE-8DC2-5FDFD8B277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Click="0" advTm="2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39A4E-88BA-4833-94B3-7E2FBFAB74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Click="0"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A0290-D773-4A11-BF7F-7EBA65B85F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Click="0"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2111C-D1E9-40CD-8591-7B94637B2E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Click="0"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75DA0-673E-46B4-A436-3646748170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Click="0"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1CD39-D9C2-4569-93B1-B85841A602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Click="0"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F6F68-7CFA-42E4-A508-EFD5C13825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Click="0" advTm="2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3758B-47E6-48E5-9BBA-1D141FD823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Click="0" advTm="2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D32D9-6228-4504-9E57-64DB81F42C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Click="0" advTm="2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7FE51-3283-4C5B-8A56-F76265C3EA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Click="0" advTm="2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sk-SK"/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1299 w 21600"/>
                <a:gd name="T3" fmla="*/ 861 h 21600"/>
                <a:gd name="T4" fmla="*/ 0 w 21600"/>
                <a:gd name="T5" fmla="*/ 86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DBC5E3B-02EC-4E35-94D0-A116E2973E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advClick="0" advTm="2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1428736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 eaLnBrk="1" hangingPunct="1">
              <a:defRPr/>
            </a:pPr>
            <a:r>
              <a:rPr lang="sk-SK" sz="36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Stredná odborná škola technická</a:t>
            </a:r>
          </a:p>
          <a:p>
            <a:pPr algn="ctr" eaLnBrk="1" hangingPunct="1">
              <a:defRPr/>
            </a:pPr>
            <a:r>
              <a:rPr lang="sk-SK" sz="36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Piešťany</a:t>
            </a:r>
            <a:endParaRPr lang="cs-CZ" sz="3600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075" name="Picture 13" descr="LOGO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276600"/>
            <a:ext cx="27146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600200"/>
            <a:ext cx="9001125" cy="3328988"/>
          </a:xfrm>
        </p:spPr>
        <p:txBody>
          <a:bodyPr/>
          <a:lstStyle/>
          <a:p>
            <a:pPr eaLnBrk="1" hangingPunct="1">
              <a:defRPr/>
            </a:pPr>
            <a:r>
              <a:rPr lang="cs-CZ" sz="6600" dirty="0" smtClean="0">
                <a:solidFill>
                  <a:schemeClr val="folHlink"/>
                </a:solidFill>
              </a:rPr>
              <a:t>4-</a:t>
            </a:r>
            <a:r>
              <a:rPr lang="cs-CZ" sz="6600" dirty="0" err="1" smtClean="0">
                <a:solidFill>
                  <a:schemeClr val="folHlink"/>
                </a:solidFill>
              </a:rPr>
              <a:t>ročné</a:t>
            </a:r>
            <a:r>
              <a:rPr lang="cs-CZ" sz="6600" dirty="0" smtClean="0">
                <a:solidFill>
                  <a:schemeClr val="folHlink"/>
                </a:solidFill>
              </a:rPr>
              <a:t> </a:t>
            </a:r>
            <a:r>
              <a:rPr lang="cs-CZ" sz="6600" dirty="0" err="1" smtClean="0">
                <a:solidFill>
                  <a:schemeClr val="folHlink"/>
                </a:solidFill>
              </a:rPr>
              <a:t>št</a:t>
            </a:r>
            <a:r>
              <a:rPr lang="sk-SK" sz="6600" dirty="0" smtClean="0">
                <a:solidFill>
                  <a:schemeClr val="folHlink"/>
                </a:solidFill>
              </a:rPr>
              <a:t>u</a:t>
            </a:r>
            <a:r>
              <a:rPr lang="cs-CZ" sz="6600" dirty="0" err="1" smtClean="0">
                <a:solidFill>
                  <a:schemeClr val="folHlink"/>
                </a:solidFill>
              </a:rPr>
              <a:t>dijné</a:t>
            </a:r>
            <a:r>
              <a:rPr lang="cs-CZ" sz="6600" dirty="0" smtClean="0">
                <a:solidFill>
                  <a:schemeClr val="folHlink"/>
                </a:solidFill>
              </a:rPr>
              <a:t> odbory          s maturitou</a:t>
            </a:r>
            <a:endParaRPr lang="cs-CZ" dirty="0" smtClean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763000" cy="533400"/>
          </a:xfrm>
        </p:spPr>
        <p:txBody>
          <a:bodyPr/>
          <a:lstStyle/>
          <a:p>
            <a:pPr algn="l" eaLnBrk="1" hangingPunct="1">
              <a:defRPr/>
            </a:pPr>
            <a:r>
              <a:rPr lang="sk-SK" sz="2400" i="1" smtClean="0"/>
              <a:t>Študijné odbory s maturitou</a:t>
            </a:r>
            <a:endParaRPr lang="cs-CZ" sz="2400" i="1" smtClean="0"/>
          </a:p>
        </p:txBody>
      </p:sp>
      <p:sp>
        <p:nvSpPr>
          <p:cNvPr id="12291" name="Line 4"/>
          <p:cNvSpPr>
            <a:spLocks noChangeShapeType="1"/>
          </p:cNvSpPr>
          <p:nvPr/>
        </p:nvSpPr>
        <p:spPr bwMode="auto">
          <a:xfrm>
            <a:off x="228600" y="533400"/>
            <a:ext cx="86868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</p:spPr>
        <p:txBody>
          <a:bodyPr wrap="none"/>
          <a:lstStyle/>
          <a:p>
            <a:endParaRPr lang="sk-SK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81000" y="609600"/>
            <a:ext cx="8382000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sk-SK" sz="4000" b="1"/>
              <a:t>MECHANIK   ELEKTROTECHNIK</a:t>
            </a:r>
            <a:r>
              <a:rPr lang="sk-SK" sz="3200"/>
              <a:t/>
            </a:r>
            <a:br>
              <a:rPr lang="sk-SK" sz="3200"/>
            </a:br>
            <a:r>
              <a:rPr lang="sk-SK" sz="3200"/>
              <a:t>blok:</a:t>
            </a:r>
            <a:r>
              <a:rPr lang="sk-SK" sz="2800" i="1"/>
              <a:t> spotrebná elektronika a autoelektronika</a:t>
            </a:r>
          </a:p>
          <a:p>
            <a:pPr eaLnBrk="1" hangingPunct="1">
              <a:spcBef>
                <a:spcPct val="50000"/>
              </a:spcBef>
            </a:pPr>
            <a:r>
              <a:rPr lang="sk-SK" sz="2000" b="1" i="1">
                <a:solidFill>
                  <a:srgbClr val="FFFFCC"/>
                </a:solidFill>
              </a:rPr>
              <a:t>Nadobudnuté vzdelanie: Úplné stredné s maturitou – ISCED 3A</a:t>
            </a:r>
          </a:p>
          <a:p>
            <a:pPr eaLnBrk="1" hangingPunct="1">
              <a:spcBef>
                <a:spcPct val="50000"/>
              </a:spcBef>
            </a:pPr>
            <a:r>
              <a:rPr lang="sk-SK" sz="2000" b="1" i="1">
                <a:solidFill>
                  <a:srgbClr val="FFFFCC"/>
                </a:solidFill>
              </a:rPr>
              <a:t>Dĺžka štúdia: 4 roky</a:t>
            </a:r>
            <a:br>
              <a:rPr lang="sk-SK" sz="2000" b="1" i="1">
                <a:solidFill>
                  <a:srgbClr val="FFFFCC"/>
                </a:solidFill>
              </a:rPr>
            </a:br>
            <a:r>
              <a:rPr lang="sk-SK" sz="2000" b="1" i="1">
                <a:solidFill>
                  <a:srgbClr val="FFFFCC"/>
                </a:solidFill>
              </a:rPr>
              <a:t>Doklad o vzdelaní: Maturitné vysvedčenie a výučný list</a:t>
            </a:r>
            <a:br>
              <a:rPr lang="sk-SK" sz="2000" b="1" i="1">
                <a:solidFill>
                  <a:srgbClr val="FFFFCC"/>
                </a:solidFill>
              </a:rPr>
            </a:br>
            <a:r>
              <a:rPr lang="sk-SK" sz="2000" b="1" i="1">
                <a:solidFill>
                  <a:srgbClr val="FFFFCC"/>
                </a:solidFill>
              </a:rPr>
              <a:t>Spôsob ukončenia štúdia: Maturitná skúška</a:t>
            </a:r>
            <a:endParaRPr lang="cs-CZ" sz="2000" b="1" i="1">
              <a:solidFill>
                <a:srgbClr val="FFFFCC"/>
              </a:solidFill>
            </a:endParaRP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228600" y="4953000"/>
            <a:ext cx="86106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sk-SK" sz="1400" b="1" i="1">
                <a:latin typeface="Arial" charset="0"/>
              </a:rPr>
              <a:t>Zameranie umožňuje žiakom získať znalosti a zručnosti v oblasti elektrických meraní, obvodov, číslicovej techniky, výpočtovej techniky, konštrukcie a opráv nf-zosilňovačov a prijímačov.</a:t>
            </a:r>
          </a:p>
          <a:p>
            <a:pPr algn="just" eaLnBrk="1" hangingPunct="1">
              <a:spcBef>
                <a:spcPct val="50000"/>
              </a:spcBef>
            </a:pPr>
            <a:r>
              <a:rPr lang="sk-SK" sz="1400" b="1" i="1">
                <a:latin typeface="Arial" charset="0"/>
              </a:rPr>
              <a:t>Absolventi sa uplatňujú v praxi ako majstri výroby, servisní technici a konštruktéri. Majú možnosť pokračovať v štúdiu na vysokej škole.</a:t>
            </a:r>
          </a:p>
          <a:p>
            <a:pPr algn="just" eaLnBrk="1" hangingPunct="1">
              <a:spcBef>
                <a:spcPct val="50000"/>
              </a:spcBef>
            </a:pPr>
            <a:r>
              <a:rPr lang="sk-SK" sz="1400" b="1" i="1">
                <a:latin typeface="Arial" charset="0"/>
              </a:rPr>
              <a:t>Absolventi zamerania autoelektronik sa môžu uplatniť  najmä v pripravovaných prevádzkach závo-dov PEUGEOT v Trnave a KIA v Žiline.</a:t>
            </a:r>
            <a:endParaRPr lang="cs-CZ"/>
          </a:p>
        </p:txBody>
      </p:sp>
      <p:pic>
        <p:nvPicPr>
          <p:cNvPr id="33805" name="Picture 13" descr="medieln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429000"/>
            <a:ext cx="17780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autoUpdateAnimBg="0"/>
      <p:bldP spid="3380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763000" cy="533400"/>
          </a:xfrm>
        </p:spPr>
        <p:txBody>
          <a:bodyPr/>
          <a:lstStyle/>
          <a:p>
            <a:pPr algn="l" eaLnBrk="1" hangingPunct="1">
              <a:defRPr/>
            </a:pPr>
            <a:r>
              <a:rPr lang="sk-SK" sz="2400" i="1" dirty="0" smtClean="0"/>
              <a:t>Študijné odbory s maturitou</a:t>
            </a:r>
            <a:endParaRPr lang="cs-CZ" sz="2400" i="1" dirty="0" smtClean="0"/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228600" y="533400"/>
            <a:ext cx="86868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</p:spPr>
        <p:txBody>
          <a:bodyPr wrap="none"/>
          <a:lstStyle/>
          <a:p>
            <a:endParaRPr lang="sk-SK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28600" y="838200"/>
            <a:ext cx="891540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sk-SK" sz="3600" b="1"/>
              <a:t>MECHANIK POČÍTAČOVÝCH SIETÍ</a:t>
            </a:r>
            <a:endParaRPr lang="sk-SK" sz="4000" b="1"/>
          </a:p>
          <a:p>
            <a:pPr eaLnBrk="1" hangingPunct="1">
              <a:spcBef>
                <a:spcPct val="50000"/>
              </a:spcBef>
            </a:pPr>
            <a:r>
              <a:rPr lang="sk-SK" sz="2000" b="1" i="1">
                <a:solidFill>
                  <a:srgbClr val="FFFFCC"/>
                </a:solidFill>
              </a:rPr>
              <a:t>Nadobudnuté vzdelanie: Úplné stredné s maturitou</a:t>
            </a:r>
            <a:r>
              <a:rPr lang="sk-SK" b="1" i="1">
                <a:solidFill>
                  <a:srgbClr val="FFFFCC"/>
                </a:solidFill>
              </a:rPr>
              <a:t>– ISCED 3A</a:t>
            </a:r>
            <a:r>
              <a:rPr lang="sk-SK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sk-SK" sz="2000" b="1" i="1">
                <a:solidFill>
                  <a:srgbClr val="FFFFCC"/>
                </a:solidFill>
              </a:rPr>
              <a:t>Dĺžka štúdia: 4 roky</a:t>
            </a:r>
            <a:br>
              <a:rPr lang="sk-SK" sz="2000" b="1" i="1">
                <a:solidFill>
                  <a:srgbClr val="FFFFCC"/>
                </a:solidFill>
              </a:rPr>
            </a:br>
            <a:r>
              <a:rPr lang="sk-SK" sz="2000" b="1" i="1">
                <a:solidFill>
                  <a:srgbClr val="FFFFCC"/>
                </a:solidFill>
              </a:rPr>
              <a:t>Doklad o vzdelaní: Maturitné vysvedčenie a výučný list</a:t>
            </a:r>
            <a:br>
              <a:rPr lang="sk-SK" sz="2000" b="1" i="1">
                <a:solidFill>
                  <a:srgbClr val="FFFFCC"/>
                </a:solidFill>
              </a:rPr>
            </a:br>
            <a:r>
              <a:rPr lang="sk-SK" sz="2000" b="1" i="1">
                <a:solidFill>
                  <a:srgbClr val="FFFFCC"/>
                </a:solidFill>
              </a:rPr>
              <a:t>Spôsob ukončenia štúdia: Maturitná skúška</a:t>
            </a:r>
            <a:endParaRPr lang="cs-CZ" sz="2000" b="1" i="1">
              <a:solidFill>
                <a:srgbClr val="FFFFCC"/>
              </a:solidFill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28600" y="4419600"/>
            <a:ext cx="86106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ts val="500"/>
              </a:spcBef>
              <a:spcAft>
                <a:spcPts val="500"/>
              </a:spcAft>
            </a:pPr>
            <a:r>
              <a:rPr lang="sk-SK" sz="1600" b="1" i="1" dirty="0">
                <a:latin typeface="Arial" charset="0"/>
                <a:cs typeface="Arial" charset="0"/>
              </a:rPr>
              <a:t>Absolvent študijného odboru 2682 </a:t>
            </a:r>
            <a:r>
              <a:rPr lang="sk-SK" sz="1600" b="1" i="1" dirty="0" smtClean="0">
                <a:latin typeface="Arial" charset="0"/>
                <a:cs typeface="Arial" charset="0"/>
              </a:rPr>
              <a:t>K </a:t>
            </a:r>
            <a:r>
              <a:rPr lang="sk-SK" sz="1600" b="1" i="1" dirty="0">
                <a:latin typeface="Arial" charset="0"/>
                <a:cs typeface="Arial" charset="0"/>
              </a:rPr>
              <a:t>mechanik počítačových sietí je kvalifikovaný odborný pracovník,  ktorý má vedomosti a zručnosti z oblasti používania, spracovania a prenosu   informácii,   informačných   technológii,   hardvéru,   </a:t>
            </a:r>
            <a:r>
              <a:rPr lang="sk-SK" sz="1600" b="1" i="1" dirty="0" err="1">
                <a:latin typeface="Arial" charset="0"/>
                <a:cs typeface="Arial" charset="0"/>
              </a:rPr>
              <a:t>softveru</a:t>
            </a:r>
            <a:r>
              <a:rPr lang="sk-SK" sz="1600" b="1" i="1" dirty="0">
                <a:latin typeface="Arial" charset="0"/>
                <a:cs typeface="Arial" charset="0"/>
              </a:rPr>
              <a:t> </a:t>
            </a:r>
            <a:r>
              <a:rPr lang="sk-SK" sz="1600" b="1" i="1" dirty="0">
                <a:latin typeface="Arial" charset="0"/>
              </a:rPr>
              <a:t>,</a:t>
            </a:r>
            <a:r>
              <a:rPr lang="sk-SK" sz="1600" b="1" i="1" dirty="0">
                <a:latin typeface="Arial" charset="0"/>
                <a:cs typeface="Arial" charset="0"/>
              </a:rPr>
              <a:t> počítača a počítačových sieti.   </a:t>
            </a:r>
            <a:endParaRPr lang="cs-CZ" sz="1600" b="1" i="1" dirty="0">
              <a:latin typeface="Arial" charset="0"/>
              <a:cs typeface="Times New Roman" charset="0"/>
            </a:endParaRPr>
          </a:p>
          <a:p>
            <a:pPr algn="just" eaLnBrk="1" hangingPunct="1">
              <a:spcBef>
                <a:spcPts val="500"/>
              </a:spcBef>
              <a:spcAft>
                <a:spcPts val="500"/>
              </a:spcAft>
            </a:pPr>
            <a:r>
              <a:rPr lang="sk-SK" sz="1600" b="1" i="1" dirty="0">
                <a:latin typeface="Arial" charset="0"/>
                <a:cs typeface="Arial" charset="0"/>
              </a:rPr>
              <a:t>Absolvent je schopný v danej  oblasti  samostatnej  aj  tímovej  práce.  Svoje </a:t>
            </a:r>
            <a:r>
              <a:rPr lang="sk-SK" sz="1600" b="1" i="1" dirty="0" smtClean="0">
                <a:latin typeface="Arial" charset="0"/>
                <a:cs typeface="Arial" charset="0"/>
              </a:rPr>
              <a:t>vedomosti a   </a:t>
            </a:r>
            <a:r>
              <a:rPr lang="sk-SK" sz="1600" b="1" i="1" dirty="0">
                <a:latin typeface="Arial" charset="0"/>
                <a:cs typeface="Arial" charset="0"/>
              </a:rPr>
              <a:t>skúsenosti  vie využívať  nielen  pre obsluhu  zariadení  pre spracovanie informácií,  návrhy a realizáciu  komunikačných systémov,   ale aj  diagnostikovanie a odstraňovanie chýb a porúch na týchto zariadeniach.</a:t>
            </a:r>
            <a:endParaRPr lang="cs-CZ" sz="1600" dirty="0"/>
          </a:p>
        </p:txBody>
      </p:sp>
      <p:pic>
        <p:nvPicPr>
          <p:cNvPr id="37900" name="Picture 12" descr="denis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048000"/>
            <a:ext cx="18288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utoUpdateAnimBg="0"/>
      <p:bldP spid="3789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763000" cy="533400"/>
          </a:xfrm>
        </p:spPr>
        <p:txBody>
          <a:bodyPr/>
          <a:lstStyle/>
          <a:p>
            <a:pPr algn="l" eaLnBrk="1" hangingPunct="1">
              <a:defRPr/>
            </a:pPr>
            <a:r>
              <a:rPr lang="sk-SK" sz="2400" i="1" smtClean="0"/>
              <a:t>Študijné odbory s maturitou</a:t>
            </a:r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228600" y="533400"/>
            <a:ext cx="86868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</p:spPr>
        <p:txBody>
          <a:bodyPr wrap="none"/>
          <a:lstStyle/>
          <a:p>
            <a:endParaRPr lang="sk-SK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28600" y="838200"/>
            <a:ext cx="8915400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sk-SK" sz="3200" b="1"/>
              <a:t>PROGRAMÁTOR  OBRÁBACÍCH  A  ZVÁRACÍCH  STROJOV  A  ZARIADENÍ</a:t>
            </a:r>
            <a:endParaRPr lang="sk-SK" sz="4000" b="1"/>
          </a:p>
          <a:p>
            <a:pPr eaLnBrk="1" hangingPunct="1">
              <a:spcBef>
                <a:spcPct val="50000"/>
              </a:spcBef>
            </a:pPr>
            <a:r>
              <a:rPr lang="sk-SK" sz="2000" b="1" i="1">
                <a:solidFill>
                  <a:srgbClr val="FFFFCC"/>
                </a:solidFill>
              </a:rPr>
              <a:t>Nadobudnuté vzdelanie: Úplné stredné s maturitou</a:t>
            </a:r>
            <a:r>
              <a:rPr lang="sk-SK" b="1" i="1">
                <a:solidFill>
                  <a:srgbClr val="FFFFCC"/>
                </a:solidFill>
              </a:rPr>
              <a:t>– ISCED 3A</a:t>
            </a:r>
            <a:r>
              <a:rPr lang="sk-SK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sk-SK" sz="2000" b="1" i="1">
                <a:solidFill>
                  <a:srgbClr val="FFFFCC"/>
                </a:solidFill>
              </a:rPr>
              <a:t>Dĺžka štúdia: 4 roky</a:t>
            </a:r>
            <a:br>
              <a:rPr lang="sk-SK" sz="2000" b="1" i="1">
                <a:solidFill>
                  <a:srgbClr val="FFFFCC"/>
                </a:solidFill>
              </a:rPr>
            </a:br>
            <a:r>
              <a:rPr lang="sk-SK" sz="2000" b="1" i="1">
                <a:solidFill>
                  <a:srgbClr val="FFFFCC"/>
                </a:solidFill>
              </a:rPr>
              <a:t>Doklad o vzdelaní: Maturitné vysvedčenie a výučný list</a:t>
            </a:r>
            <a:br>
              <a:rPr lang="sk-SK" sz="2000" b="1" i="1">
                <a:solidFill>
                  <a:srgbClr val="FFFFCC"/>
                </a:solidFill>
              </a:rPr>
            </a:br>
            <a:r>
              <a:rPr lang="sk-SK" sz="2000" b="1" i="1">
                <a:solidFill>
                  <a:srgbClr val="FFFFCC"/>
                </a:solidFill>
              </a:rPr>
              <a:t>Spôsob ukončenia štúdia: Maturitná skúška</a:t>
            </a:r>
            <a:endParaRPr lang="cs-CZ" sz="2000" b="1" i="1">
              <a:solidFill>
                <a:srgbClr val="FFFFCC"/>
              </a:solidFill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228600" y="5486400"/>
            <a:ext cx="86106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ts val="500"/>
              </a:spcBef>
              <a:spcAft>
                <a:spcPts val="500"/>
              </a:spcAft>
            </a:pPr>
            <a:r>
              <a:rPr lang="cs-CZ" sz="1400" b="1" i="1">
                <a:latin typeface="Arial" charset="0"/>
              </a:rPr>
              <a:t>Štúdium je zamerané na získanie vedomostí z oblasti strojárstva a na obsluhu a programovanie automatizovaných strojárskych zariadení, ako i na obsluhu klasických strojárskych zariadení.</a:t>
            </a:r>
          </a:p>
          <a:p>
            <a:pPr algn="just" eaLnBrk="1" hangingPunct="1">
              <a:spcBef>
                <a:spcPts val="500"/>
              </a:spcBef>
              <a:spcAft>
                <a:spcPts val="500"/>
              </a:spcAft>
            </a:pPr>
            <a:r>
              <a:rPr lang="cs-CZ" sz="1400" b="1" i="1">
                <a:latin typeface="Arial" charset="0"/>
              </a:rPr>
              <a:t>Absolvent  po úspešnom absolvovaní štúdia a po absolvovaní praxe môže kvalifikovane vykonávať prácu programátora automatizovaných strojárskych zariadení.</a:t>
            </a:r>
            <a:endParaRPr lang="cs-CZ"/>
          </a:p>
        </p:txBody>
      </p:sp>
      <p:pic>
        <p:nvPicPr>
          <p:cNvPr id="57352" name="Picture 8" descr="stroj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3571875"/>
            <a:ext cx="2224087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utoUpdateAnimBg="0"/>
      <p:bldP spid="5734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763000" cy="533400"/>
          </a:xfrm>
        </p:spPr>
        <p:txBody>
          <a:bodyPr/>
          <a:lstStyle/>
          <a:p>
            <a:pPr algn="l" eaLnBrk="1" hangingPunct="1">
              <a:defRPr/>
            </a:pPr>
            <a:r>
              <a:rPr lang="sk-SK" sz="2400" i="1" smtClean="0"/>
              <a:t>Študijné odbory s maturitou</a:t>
            </a:r>
            <a:endParaRPr lang="cs-CZ" sz="2400" i="1" smtClean="0"/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228600" y="533400"/>
            <a:ext cx="86868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</p:spPr>
        <p:txBody>
          <a:bodyPr wrap="none"/>
          <a:lstStyle/>
          <a:p>
            <a:endParaRPr lang="sk-SK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28600" y="838200"/>
            <a:ext cx="89154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sk-SK" sz="3200" b="1"/>
              <a:t>MECHANIK  STROJOV A  ZARIADENÍ</a:t>
            </a:r>
            <a:endParaRPr lang="sk-SK" sz="4000" b="1"/>
          </a:p>
          <a:p>
            <a:pPr eaLnBrk="1" hangingPunct="1">
              <a:spcBef>
                <a:spcPct val="50000"/>
              </a:spcBef>
            </a:pPr>
            <a:r>
              <a:rPr lang="sk-SK" sz="2000" b="1" i="1">
                <a:solidFill>
                  <a:srgbClr val="FFFFCC"/>
                </a:solidFill>
              </a:rPr>
              <a:t>Nadobudnuté vzdelanie: Úplné stredné s maturitou </a:t>
            </a:r>
            <a:r>
              <a:rPr lang="sk-SK" b="1" i="1">
                <a:solidFill>
                  <a:srgbClr val="FFFFCC"/>
                </a:solidFill>
              </a:rPr>
              <a:t>– ISCED 3A</a:t>
            </a:r>
            <a:r>
              <a:rPr lang="sk-SK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sk-SK" sz="2000" b="1" i="1">
                <a:solidFill>
                  <a:srgbClr val="FFFFCC"/>
                </a:solidFill>
              </a:rPr>
              <a:t>Dĺžka štúdia: 4 roky</a:t>
            </a:r>
            <a:br>
              <a:rPr lang="sk-SK" sz="2000" b="1" i="1">
                <a:solidFill>
                  <a:srgbClr val="FFFFCC"/>
                </a:solidFill>
              </a:rPr>
            </a:br>
            <a:r>
              <a:rPr lang="sk-SK" sz="2000" b="1" i="1">
                <a:solidFill>
                  <a:srgbClr val="FFFFCC"/>
                </a:solidFill>
              </a:rPr>
              <a:t>Doklad o vzdelaní: Maturitné vysvedčenie a výučný list</a:t>
            </a:r>
            <a:br>
              <a:rPr lang="sk-SK" sz="2000" b="1" i="1">
                <a:solidFill>
                  <a:srgbClr val="FFFFCC"/>
                </a:solidFill>
              </a:rPr>
            </a:br>
            <a:r>
              <a:rPr lang="sk-SK" sz="2000" b="1" i="1">
                <a:solidFill>
                  <a:srgbClr val="FFFFCC"/>
                </a:solidFill>
              </a:rPr>
              <a:t>Spôsob ukončenia štúdia: Maturitná skúška</a:t>
            </a:r>
            <a:endParaRPr lang="cs-CZ" sz="2000" b="1" i="1">
              <a:solidFill>
                <a:srgbClr val="FFFFCC"/>
              </a:solidFill>
            </a:endParaRP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228600" y="5486400"/>
            <a:ext cx="86106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ts val="500"/>
              </a:spcBef>
              <a:spcAft>
                <a:spcPts val="500"/>
              </a:spcAft>
            </a:pPr>
            <a:r>
              <a:rPr lang="cs-CZ" sz="1400" b="1" i="1" dirty="0" err="1">
                <a:latin typeface="Arial" charset="0"/>
              </a:rPr>
              <a:t>Štúdium</a:t>
            </a:r>
            <a:r>
              <a:rPr lang="cs-CZ" sz="1400" b="1" i="1" dirty="0">
                <a:latin typeface="Arial" charset="0"/>
              </a:rPr>
              <a:t> je </a:t>
            </a:r>
            <a:r>
              <a:rPr lang="cs-CZ" sz="1400" b="1" i="1" dirty="0" err="1">
                <a:latin typeface="Arial" charset="0"/>
              </a:rPr>
              <a:t>zamerané</a:t>
            </a:r>
            <a:r>
              <a:rPr lang="cs-CZ" sz="1400" b="1" i="1" dirty="0">
                <a:latin typeface="Arial" charset="0"/>
              </a:rPr>
              <a:t> na </a:t>
            </a:r>
            <a:r>
              <a:rPr lang="cs-CZ" sz="1400" b="1" i="1" dirty="0" err="1">
                <a:latin typeface="Arial" charset="0"/>
              </a:rPr>
              <a:t>získanie</a:t>
            </a:r>
            <a:r>
              <a:rPr lang="cs-CZ" sz="1400" b="1" i="1" dirty="0">
                <a:latin typeface="Arial" charset="0"/>
              </a:rPr>
              <a:t> </a:t>
            </a:r>
            <a:r>
              <a:rPr lang="cs-CZ" sz="1400" b="1" i="1" dirty="0" err="1">
                <a:latin typeface="Arial" charset="0"/>
              </a:rPr>
              <a:t>vedomostí</a:t>
            </a:r>
            <a:r>
              <a:rPr lang="cs-CZ" sz="1400" b="1" i="1" dirty="0">
                <a:latin typeface="Arial" charset="0"/>
              </a:rPr>
              <a:t> z oblasti </a:t>
            </a:r>
            <a:r>
              <a:rPr lang="cs-CZ" sz="1400" b="1" i="1" dirty="0" err="1">
                <a:latin typeface="Arial" charset="0"/>
              </a:rPr>
              <a:t>strojárstva</a:t>
            </a:r>
            <a:r>
              <a:rPr lang="cs-CZ" sz="1400" b="1" i="1" dirty="0">
                <a:latin typeface="Arial" charset="0"/>
              </a:rPr>
              <a:t> a na obsluhu a </a:t>
            </a:r>
            <a:r>
              <a:rPr lang="cs-CZ" sz="1400" b="1" i="1" dirty="0" err="1">
                <a:latin typeface="Arial" charset="0"/>
              </a:rPr>
              <a:t>programovanie</a:t>
            </a:r>
            <a:r>
              <a:rPr lang="cs-CZ" sz="1400" b="1" i="1" dirty="0">
                <a:latin typeface="Arial" charset="0"/>
              </a:rPr>
              <a:t> automatizovaných </a:t>
            </a:r>
            <a:r>
              <a:rPr lang="cs-CZ" sz="1400" b="1" i="1" dirty="0" err="1">
                <a:latin typeface="Arial" charset="0"/>
              </a:rPr>
              <a:t>strojárskych</a:t>
            </a:r>
            <a:r>
              <a:rPr lang="cs-CZ" sz="1400" b="1" i="1" dirty="0">
                <a:latin typeface="Arial" charset="0"/>
              </a:rPr>
              <a:t> </a:t>
            </a:r>
            <a:r>
              <a:rPr lang="cs-CZ" sz="1400" b="1" i="1" dirty="0" err="1">
                <a:latin typeface="Arial" charset="0"/>
              </a:rPr>
              <a:t>zariadení</a:t>
            </a:r>
            <a:r>
              <a:rPr lang="cs-CZ" sz="1400" b="1" i="1" dirty="0">
                <a:latin typeface="Arial" charset="0"/>
              </a:rPr>
              <a:t>, </a:t>
            </a:r>
            <a:r>
              <a:rPr lang="cs-CZ" sz="1400" b="1" i="1" dirty="0" err="1">
                <a:latin typeface="Arial" charset="0"/>
              </a:rPr>
              <a:t>ako</a:t>
            </a:r>
            <a:r>
              <a:rPr lang="cs-CZ" sz="1400" b="1" i="1" dirty="0">
                <a:latin typeface="Arial" charset="0"/>
              </a:rPr>
              <a:t> i na obsluhu klasických </a:t>
            </a:r>
            <a:r>
              <a:rPr lang="cs-CZ" sz="1400" b="1" i="1" dirty="0" err="1">
                <a:latin typeface="Arial" charset="0"/>
              </a:rPr>
              <a:t>strojárskych</a:t>
            </a:r>
            <a:r>
              <a:rPr lang="cs-CZ" sz="1400" b="1" i="1" dirty="0">
                <a:latin typeface="Arial" charset="0"/>
              </a:rPr>
              <a:t> </a:t>
            </a:r>
            <a:r>
              <a:rPr lang="cs-CZ" sz="1400" b="1" i="1" dirty="0" err="1">
                <a:latin typeface="Arial" charset="0"/>
              </a:rPr>
              <a:t>zariadení</a:t>
            </a:r>
            <a:r>
              <a:rPr lang="cs-CZ" sz="1400" b="1" i="1" dirty="0">
                <a:latin typeface="Arial" charset="0"/>
              </a:rPr>
              <a:t>.</a:t>
            </a:r>
          </a:p>
          <a:p>
            <a:pPr algn="just" eaLnBrk="1" hangingPunct="1">
              <a:spcBef>
                <a:spcPts val="500"/>
              </a:spcBef>
              <a:spcAft>
                <a:spcPts val="500"/>
              </a:spcAft>
            </a:pPr>
            <a:r>
              <a:rPr lang="cs-CZ" sz="1400" b="1" i="1" dirty="0">
                <a:latin typeface="Arial" charset="0"/>
              </a:rPr>
              <a:t>Absolvent  po </a:t>
            </a:r>
            <a:r>
              <a:rPr lang="cs-CZ" sz="1400" b="1" i="1" dirty="0" err="1">
                <a:latin typeface="Arial" charset="0"/>
              </a:rPr>
              <a:t>úspešnom</a:t>
            </a:r>
            <a:r>
              <a:rPr lang="cs-CZ" sz="1400" b="1" i="1" dirty="0">
                <a:latin typeface="Arial" charset="0"/>
              </a:rPr>
              <a:t> absolvovaní </a:t>
            </a:r>
            <a:r>
              <a:rPr lang="cs-CZ" sz="1400" b="1" i="1" dirty="0" err="1">
                <a:latin typeface="Arial" charset="0"/>
              </a:rPr>
              <a:t>štúdia</a:t>
            </a:r>
            <a:r>
              <a:rPr lang="cs-CZ" sz="1400" b="1" i="1" dirty="0">
                <a:latin typeface="Arial" charset="0"/>
              </a:rPr>
              <a:t> a po absolvovaní praxe </a:t>
            </a:r>
            <a:r>
              <a:rPr lang="cs-CZ" sz="1400" b="1" i="1" dirty="0" err="1">
                <a:latin typeface="Arial" charset="0"/>
              </a:rPr>
              <a:t>môže</a:t>
            </a:r>
            <a:r>
              <a:rPr lang="cs-CZ" sz="1400" b="1" i="1" dirty="0">
                <a:latin typeface="Arial" charset="0"/>
              </a:rPr>
              <a:t> </a:t>
            </a:r>
            <a:r>
              <a:rPr lang="cs-CZ" sz="1400" b="1" i="1" dirty="0" err="1">
                <a:latin typeface="Arial" charset="0"/>
              </a:rPr>
              <a:t>kvalifikovane</a:t>
            </a:r>
            <a:r>
              <a:rPr lang="cs-CZ" sz="1400" b="1" i="1" dirty="0">
                <a:latin typeface="Arial" charset="0"/>
              </a:rPr>
              <a:t> </a:t>
            </a:r>
            <a:r>
              <a:rPr lang="cs-CZ" sz="1400" b="1" i="1" dirty="0" err="1">
                <a:latin typeface="Arial" charset="0"/>
              </a:rPr>
              <a:t>vykonávať</a:t>
            </a:r>
            <a:r>
              <a:rPr lang="cs-CZ" sz="1400" b="1" i="1" dirty="0">
                <a:latin typeface="Arial" charset="0"/>
              </a:rPr>
              <a:t> </a:t>
            </a:r>
            <a:r>
              <a:rPr lang="cs-CZ" sz="1400" b="1" i="1" dirty="0" err="1">
                <a:latin typeface="Arial" charset="0"/>
              </a:rPr>
              <a:t>prácu</a:t>
            </a:r>
            <a:r>
              <a:rPr lang="cs-CZ" sz="1400" b="1" i="1" dirty="0">
                <a:latin typeface="Arial" charset="0"/>
              </a:rPr>
              <a:t>  </a:t>
            </a:r>
            <a:r>
              <a:rPr lang="cs-CZ" sz="1400" b="1" i="1" dirty="0" err="1">
                <a:latin typeface="Arial" charset="0"/>
              </a:rPr>
              <a:t>spojenú</a:t>
            </a:r>
            <a:r>
              <a:rPr lang="cs-CZ" sz="1400" b="1" i="1" dirty="0">
                <a:latin typeface="Arial" charset="0"/>
              </a:rPr>
              <a:t> s </a:t>
            </a:r>
            <a:r>
              <a:rPr lang="cs-CZ" sz="1400" b="1" i="1" dirty="0" err="1">
                <a:latin typeface="Arial" charset="0"/>
              </a:rPr>
              <a:t>nastavovaním</a:t>
            </a:r>
            <a:r>
              <a:rPr lang="cs-CZ" sz="1400" b="1" i="1" dirty="0">
                <a:latin typeface="Arial" charset="0"/>
              </a:rPr>
              <a:t>, </a:t>
            </a:r>
            <a:r>
              <a:rPr lang="cs-CZ" sz="1400" b="1" i="1" dirty="0" err="1">
                <a:latin typeface="Arial" charset="0"/>
              </a:rPr>
              <a:t>programovaním</a:t>
            </a:r>
            <a:r>
              <a:rPr lang="cs-CZ" sz="1400" b="1" i="1" dirty="0">
                <a:latin typeface="Arial" charset="0"/>
              </a:rPr>
              <a:t> </a:t>
            </a:r>
            <a:r>
              <a:rPr lang="cs-CZ" sz="1400" b="1" i="1" dirty="0" smtClean="0">
                <a:latin typeface="Arial" charset="0"/>
              </a:rPr>
              <a:t>a údržbou </a:t>
            </a:r>
            <a:r>
              <a:rPr lang="cs-CZ" sz="1400" b="1" i="1" dirty="0" err="1">
                <a:latin typeface="Arial" charset="0"/>
              </a:rPr>
              <a:t>strojov</a:t>
            </a:r>
            <a:r>
              <a:rPr lang="cs-CZ" sz="1400" b="1" i="1" dirty="0">
                <a:latin typeface="Arial" charset="0"/>
              </a:rPr>
              <a:t> a </a:t>
            </a:r>
            <a:r>
              <a:rPr lang="cs-CZ" sz="1400" b="1" i="1" dirty="0" err="1">
                <a:latin typeface="Arial" charset="0"/>
              </a:rPr>
              <a:t>zariadení</a:t>
            </a:r>
            <a:r>
              <a:rPr lang="cs-CZ" sz="1400" b="1" i="1" dirty="0">
                <a:latin typeface="Arial" charset="0"/>
              </a:rPr>
              <a:t>. </a:t>
            </a:r>
            <a:endParaRPr lang="cs-CZ" dirty="0"/>
          </a:p>
        </p:txBody>
      </p:sp>
      <p:pic>
        <p:nvPicPr>
          <p:cNvPr id="15366" name="Picture 7" descr="stroj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200400"/>
            <a:ext cx="27813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autoUpdateAnimBg="0"/>
      <p:bldP spid="8909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763000" cy="533400"/>
          </a:xfrm>
        </p:spPr>
        <p:txBody>
          <a:bodyPr/>
          <a:lstStyle/>
          <a:p>
            <a:pPr algn="l" eaLnBrk="1" hangingPunct="1">
              <a:defRPr/>
            </a:pPr>
            <a:r>
              <a:rPr lang="sk-SK" sz="2400" i="1" smtClean="0"/>
              <a:t>Študijné odbory s maturitou</a:t>
            </a:r>
            <a:endParaRPr lang="cs-CZ" sz="2400" i="1" smtClean="0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228600" y="533400"/>
            <a:ext cx="86868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</p:spPr>
        <p:txBody>
          <a:bodyPr wrap="none"/>
          <a:lstStyle/>
          <a:p>
            <a:endParaRPr lang="sk-SK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28600" y="838200"/>
            <a:ext cx="89154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sk-SK" sz="3200" b="1"/>
              <a:t>MECHANIK  NASTAVOVAČ</a:t>
            </a:r>
            <a:endParaRPr lang="sk-SK" sz="4000" b="1"/>
          </a:p>
          <a:p>
            <a:pPr eaLnBrk="1" hangingPunct="1">
              <a:spcBef>
                <a:spcPct val="50000"/>
              </a:spcBef>
            </a:pPr>
            <a:r>
              <a:rPr lang="sk-SK" sz="2000" b="1" i="1">
                <a:solidFill>
                  <a:srgbClr val="FFFFCC"/>
                </a:solidFill>
              </a:rPr>
              <a:t>Nadobudnuté vzdelanie: Úplné stredné s maturitou </a:t>
            </a:r>
            <a:r>
              <a:rPr lang="sk-SK" b="1" i="1">
                <a:solidFill>
                  <a:srgbClr val="FFFFCC"/>
                </a:solidFill>
              </a:rPr>
              <a:t>– ISCED 3A</a:t>
            </a:r>
            <a:r>
              <a:rPr lang="sk-SK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sk-SK" sz="2000" b="1" i="1">
                <a:solidFill>
                  <a:srgbClr val="FFFFCC"/>
                </a:solidFill>
              </a:rPr>
              <a:t>Dĺžka štúdia: 4 roky</a:t>
            </a:r>
            <a:br>
              <a:rPr lang="sk-SK" sz="2000" b="1" i="1">
                <a:solidFill>
                  <a:srgbClr val="FFFFCC"/>
                </a:solidFill>
              </a:rPr>
            </a:br>
            <a:r>
              <a:rPr lang="sk-SK" sz="2000" b="1" i="1">
                <a:solidFill>
                  <a:srgbClr val="FFFFCC"/>
                </a:solidFill>
              </a:rPr>
              <a:t>Doklad o vzdelaní: Maturitné vysvedčenie a výučný list</a:t>
            </a:r>
            <a:br>
              <a:rPr lang="sk-SK" sz="2000" b="1" i="1">
                <a:solidFill>
                  <a:srgbClr val="FFFFCC"/>
                </a:solidFill>
              </a:rPr>
            </a:br>
            <a:r>
              <a:rPr lang="sk-SK" sz="2000" b="1" i="1">
                <a:solidFill>
                  <a:srgbClr val="FFFFCC"/>
                </a:solidFill>
              </a:rPr>
              <a:t>Spôsob ukončenia štúdia: Maturitná skúška</a:t>
            </a:r>
            <a:endParaRPr lang="cs-CZ" sz="2000" b="1" i="1">
              <a:solidFill>
                <a:srgbClr val="FFFFCC"/>
              </a:solidFill>
            </a:endParaRP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228600" y="5486400"/>
            <a:ext cx="86106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ts val="500"/>
              </a:spcBef>
              <a:spcAft>
                <a:spcPts val="500"/>
              </a:spcAft>
            </a:pPr>
            <a:r>
              <a:rPr lang="cs-CZ" sz="1400" b="1" i="1" dirty="0" err="1">
                <a:latin typeface="Arial" charset="0"/>
              </a:rPr>
              <a:t>Štúdium</a:t>
            </a:r>
            <a:r>
              <a:rPr lang="cs-CZ" sz="1400" b="1" i="1" dirty="0">
                <a:latin typeface="Arial" charset="0"/>
              </a:rPr>
              <a:t> je </a:t>
            </a:r>
            <a:r>
              <a:rPr lang="cs-CZ" sz="1400" b="1" i="1" dirty="0" err="1">
                <a:latin typeface="Arial" charset="0"/>
              </a:rPr>
              <a:t>zamerané</a:t>
            </a:r>
            <a:r>
              <a:rPr lang="cs-CZ" sz="1400" b="1" i="1" dirty="0">
                <a:latin typeface="Arial" charset="0"/>
              </a:rPr>
              <a:t> na </a:t>
            </a:r>
            <a:r>
              <a:rPr lang="cs-CZ" sz="1400" b="1" i="1" dirty="0" err="1">
                <a:latin typeface="Arial" charset="0"/>
              </a:rPr>
              <a:t>získanie</a:t>
            </a:r>
            <a:r>
              <a:rPr lang="cs-CZ" sz="1400" b="1" i="1" dirty="0">
                <a:latin typeface="Arial" charset="0"/>
              </a:rPr>
              <a:t> </a:t>
            </a:r>
            <a:r>
              <a:rPr lang="cs-CZ" sz="1400" b="1" i="1" dirty="0" err="1">
                <a:latin typeface="Arial" charset="0"/>
              </a:rPr>
              <a:t>vedomostí</a:t>
            </a:r>
            <a:r>
              <a:rPr lang="cs-CZ" sz="1400" b="1" i="1" dirty="0">
                <a:latin typeface="Arial" charset="0"/>
              </a:rPr>
              <a:t> z oblasti </a:t>
            </a:r>
            <a:r>
              <a:rPr lang="cs-CZ" sz="1400" b="1" i="1" dirty="0" err="1">
                <a:latin typeface="Arial" charset="0"/>
              </a:rPr>
              <a:t>strojárstva</a:t>
            </a:r>
            <a:r>
              <a:rPr lang="cs-CZ" sz="1400" b="1" i="1" dirty="0">
                <a:latin typeface="Arial" charset="0"/>
              </a:rPr>
              <a:t>,  na </a:t>
            </a:r>
            <a:r>
              <a:rPr lang="cs-CZ" sz="1400" b="1" i="1" dirty="0" err="1">
                <a:latin typeface="Arial" charset="0"/>
              </a:rPr>
              <a:t>nastavovanie</a:t>
            </a:r>
            <a:r>
              <a:rPr lang="cs-CZ" sz="1400" b="1" i="1" dirty="0">
                <a:latin typeface="Arial" charset="0"/>
              </a:rPr>
              <a:t> a obsluhu </a:t>
            </a:r>
            <a:r>
              <a:rPr lang="cs-CZ" sz="1400" b="1" i="1" dirty="0" err="1">
                <a:latin typeface="Arial" charset="0"/>
              </a:rPr>
              <a:t>strojných</a:t>
            </a:r>
            <a:r>
              <a:rPr lang="cs-CZ" sz="1400" b="1" i="1" dirty="0">
                <a:latin typeface="Arial" charset="0"/>
              </a:rPr>
              <a:t> </a:t>
            </a:r>
            <a:r>
              <a:rPr lang="cs-CZ" sz="1400" b="1" i="1" dirty="0" err="1">
                <a:latin typeface="Arial" charset="0"/>
              </a:rPr>
              <a:t>zariadení</a:t>
            </a:r>
            <a:r>
              <a:rPr lang="cs-CZ" sz="1400" b="1" i="1" dirty="0">
                <a:latin typeface="Arial" charset="0"/>
              </a:rPr>
              <a:t>. </a:t>
            </a:r>
          </a:p>
          <a:p>
            <a:pPr algn="just" eaLnBrk="1" hangingPunct="1">
              <a:spcBef>
                <a:spcPts val="500"/>
              </a:spcBef>
              <a:spcAft>
                <a:spcPts val="500"/>
              </a:spcAft>
            </a:pPr>
            <a:r>
              <a:rPr lang="cs-CZ" sz="1400" b="1" i="1" dirty="0">
                <a:latin typeface="Arial" charset="0"/>
              </a:rPr>
              <a:t>Absolvent  po </a:t>
            </a:r>
            <a:r>
              <a:rPr lang="cs-CZ" sz="1400" b="1" i="1" dirty="0" err="1">
                <a:latin typeface="Arial" charset="0"/>
              </a:rPr>
              <a:t>úspešnom</a:t>
            </a:r>
            <a:r>
              <a:rPr lang="cs-CZ" sz="1400" b="1" i="1" dirty="0">
                <a:latin typeface="Arial" charset="0"/>
              </a:rPr>
              <a:t> absolvovaní </a:t>
            </a:r>
            <a:r>
              <a:rPr lang="cs-CZ" sz="1400" b="1" i="1" dirty="0" err="1">
                <a:latin typeface="Arial" charset="0"/>
              </a:rPr>
              <a:t>štúdia</a:t>
            </a:r>
            <a:r>
              <a:rPr lang="cs-CZ" sz="1400" b="1" i="1" dirty="0">
                <a:latin typeface="Arial" charset="0"/>
              </a:rPr>
              <a:t> a po absolvovaní praxe </a:t>
            </a:r>
            <a:r>
              <a:rPr lang="cs-CZ" sz="1400" b="1" i="1" dirty="0" err="1">
                <a:latin typeface="Arial" charset="0"/>
              </a:rPr>
              <a:t>môže</a:t>
            </a:r>
            <a:r>
              <a:rPr lang="cs-CZ" sz="1400" b="1" i="1" dirty="0">
                <a:latin typeface="Arial" charset="0"/>
              </a:rPr>
              <a:t> </a:t>
            </a:r>
            <a:r>
              <a:rPr lang="cs-CZ" sz="1400" b="1" i="1" dirty="0" err="1">
                <a:latin typeface="Arial" charset="0"/>
              </a:rPr>
              <a:t>kvalifikovane</a:t>
            </a:r>
            <a:r>
              <a:rPr lang="cs-CZ" sz="1400" b="1" i="1" dirty="0">
                <a:latin typeface="Arial" charset="0"/>
              </a:rPr>
              <a:t> </a:t>
            </a:r>
            <a:r>
              <a:rPr lang="cs-CZ" sz="1400" b="1" i="1" dirty="0" err="1">
                <a:latin typeface="Arial" charset="0"/>
              </a:rPr>
              <a:t>vykonávať</a:t>
            </a:r>
            <a:r>
              <a:rPr lang="cs-CZ" sz="1400" b="1" i="1" dirty="0">
                <a:latin typeface="Arial" charset="0"/>
              </a:rPr>
              <a:t> </a:t>
            </a:r>
            <a:r>
              <a:rPr lang="cs-CZ" sz="1400" b="1" i="1" dirty="0" err="1">
                <a:latin typeface="Arial" charset="0"/>
              </a:rPr>
              <a:t>prácu</a:t>
            </a:r>
            <a:r>
              <a:rPr lang="cs-CZ" sz="1400" b="1" i="1" dirty="0">
                <a:latin typeface="Arial" charset="0"/>
              </a:rPr>
              <a:t>  </a:t>
            </a:r>
            <a:r>
              <a:rPr lang="cs-CZ" sz="1400" b="1" i="1" dirty="0" err="1">
                <a:latin typeface="Arial" charset="0"/>
              </a:rPr>
              <a:t>spojenú</a:t>
            </a:r>
            <a:r>
              <a:rPr lang="cs-CZ" sz="1400" b="1" i="1" dirty="0">
                <a:latin typeface="Arial" charset="0"/>
              </a:rPr>
              <a:t> s </a:t>
            </a:r>
            <a:r>
              <a:rPr lang="cs-CZ" sz="1400" b="1" i="1" dirty="0" err="1">
                <a:latin typeface="Arial" charset="0"/>
              </a:rPr>
              <a:t>nastavovaním</a:t>
            </a:r>
            <a:r>
              <a:rPr lang="cs-CZ" sz="1400" b="1" i="1" dirty="0">
                <a:latin typeface="Arial" charset="0"/>
              </a:rPr>
              <a:t>, </a:t>
            </a:r>
            <a:r>
              <a:rPr lang="cs-CZ" sz="1400" b="1" i="1" dirty="0" err="1" smtClean="0">
                <a:latin typeface="Arial" charset="0"/>
              </a:rPr>
              <a:t>programovaním</a:t>
            </a:r>
            <a:r>
              <a:rPr lang="cs-CZ" sz="1400" b="1" i="1" dirty="0" smtClean="0">
                <a:latin typeface="Arial" charset="0"/>
              </a:rPr>
              <a:t> a </a:t>
            </a:r>
            <a:r>
              <a:rPr lang="cs-CZ" sz="1400" b="1" i="1" dirty="0">
                <a:latin typeface="Arial" charset="0"/>
              </a:rPr>
              <a:t>údržbou </a:t>
            </a:r>
            <a:r>
              <a:rPr lang="cs-CZ" sz="1400" b="1" i="1" dirty="0" err="1">
                <a:latin typeface="Arial" charset="0"/>
              </a:rPr>
              <a:t>strojov</a:t>
            </a:r>
            <a:r>
              <a:rPr lang="cs-CZ" sz="1400" b="1" i="1" dirty="0">
                <a:latin typeface="Arial" charset="0"/>
              </a:rPr>
              <a:t> a </a:t>
            </a:r>
            <a:r>
              <a:rPr lang="cs-CZ" sz="1400" b="1" i="1" dirty="0" err="1">
                <a:latin typeface="Arial" charset="0"/>
              </a:rPr>
              <a:t>zariadení</a:t>
            </a:r>
            <a:r>
              <a:rPr lang="cs-CZ" sz="1400" b="1" i="1" dirty="0">
                <a:latin typeface="Arial" charset="0"/>
              </a:rPr>
              <a:t>. </a:t>
            </a:r>
            <a:endParaRPr lang="cs-CZ" dirty="0"/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38" y="7389813"/>
            <a:ext cx="14422437" cy="811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Obrázok 8" descr="20151106_10142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071813"/>
            <a:ext cx="37592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autoUpdateAnimBg="0"/>
      <p:bldP spid="8909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2514600"/>
          </a:xfrm>
        </p:spPr>
        <p:txBody>
          <a:bodyPr/>
          <a:lstStyle/>
          <a:p>
            <a:pPr eaLnBrk="1" hangingPunct="1">
              <a:defRPr/>
            </a:pPr>
            <a:r>
              <a:rPr lang="sk-SK" sz="6600" smtClean="0">
                <a:solidFill>
                  <a:schemeClr val="folHlink"/>
                </a:solidFill>
              </a:rPr>
              <a:t>3-ročné u</a:t>
            </a:r>
            <a:r>
              <a:rPr lang="cs-CZ" sz="6600" smtClean="0">
                <a:solidFill>
                  <a:schemeClr val="folHlink"/>
                </a:solidFill>
              </a:rPr>
              <a:t>čebné odbory</a:t>
            </a:r>
            <a:endParaRPr lang="cs-CZ" smtClean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763000" cy="533400"/>
          </a:xfrm>
        </p:spPr>
        <p:txBody>
          <a:bodyPr/>
          <a:lstStyle/>
          <a:p>
            <a:pPr algn="l" eaLnBrk="1" hangingPunct="1">
              <a:defRPr/>
            </a:pPr>
            <a:r>
              <a:rPr lang="sk-SK" sz="2400" i="1" smtClean="0"/>
              <a:t>Učebné odbory </a:t>
            </a: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228600" y="533400"/>
            <a:ext cx="86868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</p:spPr>
        <p:txBody>
          <a:bodyPr wrap="none"/>
          <a:lstStyle/>
          <a:p>
            <a:endParaRPr lang="sk-SK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28600" y="685800"/>
            <a:ext cx="83820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sk-SK" sz="4000" b="1"/>
              <a:t>ELEKTROMECHANIK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sk-SK" sz="4000" b="1"/>
              <a:t>Úžitková technika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sk-SK" sz="1800" b="1" i="1">
                <a:solidFill>
                  <a:srgbClr val="FFFFCC"/>
                </a:solidFill>
              </a:rPr>
              <a:t>Nadobudnuté vzdelanie: Stredné odborné vzdelanie – ISCED 3C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sk-SK" sz="1800" b="1" i="1">
                <a:solidFill>
                  <a:srgbClr val="FFFFCC"/>
                </a:solidFill>
              </a:rPr>
              <a:t>Dĺžka štúdia: 3 roky</a:t>
            </a:r>
            <a:br>
              <a:rPr lang="sk-SK" sz="1800" b="1" i="1">
                <a:solidFill>
                  <a:srgbClr val="FFFFCC"/>
                </a:solidFill>
              </a:rPr>
            </a:br>
            <a:r>
              <a:rPr lang="sk-SK" sz="1800" b="1" i="1">
                <a:solidFill>
                  <a:srgbClr val="FFFFCC"/>
                </a:solidFill>
              </a:rPr>
              <a:t>Doklad o vzdelaní: Výučný list</a:t>
            </a:r>
            <a:br>
              <a:rPr lang="sk-SK" sz="1800" b="1" i="1">
                <a:solidFill>
                  <a:srgbClr val="FFFFCC"/>
                </a:solidFill>
              </a:rPr>
            </a:br>
            <a:r>
              <a:rPr lang="sk-SK" sz="1800" b="1" i="1">
                <a:solidFill>
                  <a:srgbClr val="FFFFCC"/>
                </a:solidFill>
              </a:rPr>
              <a:t>Spôsob ukončenia štúdia: Záverečná skúška</a:t>
            </a:r>
            <a:endParaRPr lang="cs-CZ" sz="1800" b="1" i="1">
              <a:solidFill>
                <a:srgbClr val="FFFFCC"/>
              </a:solidFill>
            </a:endParaRPr>
          </a:p>
        </p:txBody>
      </p:sp>
      <p:pic>
        <p:nvPicPr>
          <p:cNvPr id="38921" name="Picture 9" descr="P1010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781300"/>
            <a:ext cx="2895600" cy="21717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304800" y="5105400"/>
            <a:ext cx="861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ts val="500"/>
              </a:spcBef>
              <a:spcAft>
                <a:spcPts val="500"/>
              </a:spcAft>
            </a:pPr>
            <a:r>
              <a:rPr lang="cs-CZ" sz="1400" dirty="0" err="1">
                <a:latin typeface="Verdana" pitchFamily="34" charset="0"/>
              </a:rPr>
              <a:t>Zameranie</a:t>
            </a:r>
            <a:r>
              <a:rPr lang="cs-CZ" sz="1400" dirty="0">
                <a:latin typeface="Verdana" pitchFamily="34" charset="0"/>
              </a:rPr>
              <a:t> na </a:t>
            </a:r>
            <a:r>
              <a:rPr lang="sk-SK" sz="1400" dirty="0">
                <a:latin typeface="Verdana" pitchFamily="34" charset="0"/>
              </a:rPr>
              <a:t>úžitkovú techniku</a:t>
            </a:r>
            <a:r>
              <a:rPr lang="cs-CZ" sz="1400" dirty="0">
                <a:latin typeface="Verdana" pitchFamily="34" charset="0"/>
              </a:rPr>
              <a:t> umožňuje </a:t>
            </a:r>
            <a:r>
              <a:rPr lang="cs-CZ" sz="1400" dirty="0" err="1">
                <a:latin typeface="Verdana" pitchFamily="34" charset="0"/>
              </a:rPr>
              <a:t>žiakom</a:t>
            </a:r>
            <a:r>
              <a:rPr lang="cs-CZ" sz="1400" dirty="0">
                <a:latin typeface="Verdana" pitchFamily="34" charset="0"/>
              </a:rPr>
              <a:t> </a:t>
            </a:r>
            <a:r>
              <a:rPr lang="cs-CZ" sz="1400" dirty="0" err="1">
                <a:latin typeface="Verdana" pitchFamily="34" charset="0"/>
              </a:rPr>
              <a:t>získať</a:t>
            </a:r>
            <a:r>
              <a:rPr lang="cs-CZ" sz="1400" dirty="0">
                <a:latin typeface="Verdana" pitchFamily="34" charset="0"/>
              </a:rPr>
              <a:t> </a:t>
            </a:r>
            <a:r>
              <a:rPr lang="cs-CZ" sz="1400" dirty="0" err="1">
                <a:latin typeface="Verdana" pitchFamily="34" charset="0"/>
              </a:rPr>
              <a:t>vedomosti</a:t>
            </a:r>
            <a:r>
              <a:rPr lang="cs-CZ" sz="1400" dirty="0">
                <a:latin typeface="Verdana" pitchFamily="34" charset="0"/>
              </a:rPr>
              <a:t> a zručnosti </a:t>
            </a:r>
            <a:r>
              <a:rPr lang="cs-CZ" sz="1400" dirty="0" err="1">
                <a:latin typeface="Verdana" pitchFamily="34" charset="0"/>
              </a:rPr>
              <a:t>pri</a:t>
            </a:r>
            <a:r>
              <a:rPr lang="cs-CZ" sz="1400" dirty="0">
                <a:latin typeface="Verdana" pitchFamily="34" charset="0"/>
              </a:rPr>
              <a:t> montáži, </a:t>
            </a:r>
            <a:r>
              <a:rPr lang="cs-CZ" sz="1400" dirty="0" err="1">
                <a:latin typeface="Verdana" pitchFamily="34" charset="0"/>
              </a:rPr>
              <a:t>inštalácii</a:t>
            </a:r>
            <a:r>
              <a:rPr lang="cs-CZ" sz="1400" dirty="0">
                <a:latin typeface="Verdana" pitchFamily="34" charset="0"/>
              </a:rPr>
              <a:t> a opravách rozvodných </a:t>
            </a:r>
            <a:r>
              <a:rPr lang="cs-CZ" sz="1400" dirty="0" err="1">
                <a:latin typeface="Verdana" pitchFamily="34" charset="0"/>
              </a:rPr>
              <a:t>zariadení</a:t>
            </a:r>
            <a:r>
              <a:rPr lang="cs-CZ" sz="1400" dirty="0">
                <a:latin typeface="Verdana" pitchFamily="34" charset="0"/>
              </a:rPr>
              <a:t> - domové </a:t>
            </a:r>
            <a:r>
              <a:rPr lang="cs-CZ" sz="1400" dirty="0" err="1">
                <a:latin typeface="Verdana" pitchFamily="34" charset="0"/>
              </a:rPr>
              <a:t>inštalácie</a:t>
            </a:r>
            <a:r>
              <a:rPr lang="cs-CZ" sz="1400" dirty="0">
                <a:latin typeface="Verdana" pitchFamily="34" charset="0"/>
              </a:rPr>
              <a:t>, </a:t>
            </a:r>
            <a:r>
              <a:rPr lang="cs-CZ" sz="1400" dirty="0" err="1">
                <a:latin typeface="Verdana" pitchFamily="34" charset="0"/>
              </a:rPr>
              <a:t>verejné</a:t>
            </a:r>
            <a:r>
              <a:rPr lang="cs-CZ" sz="1400" dirty="0">
                <a:latin typeface="Verdana" pitchFamily="34" charset="0"/>
              </a:rPr>
              <a:t> </a:t>
            </a:r>
            <a:r>
              <a:rPr lang="cs-CZ" sz="1400" dirty="0" err="1">
                <a:latin typeface="Verdana" pitchFamily="34" charset="0"/>
              </a:rPr>
              <a:t>osvetlenia</a:t>
            </a:r>
            <a:r>
              <a:rPr lang="cs-CZ" sz="1400" dirty="0">
                <a:latin typeface="Verdana" pitchFamily="34" charset="0"/>
              </a:rPr>
              <a:t>, </a:t>
            </a:r>
            <a:r>
              <a:rPr lang="cs-CZ" sz="1400" dirty="0" err="1">
                <a:latin typeface="Verdana" pitchFamily="34" charset="0"/>
              </a:rPr>
              <a:t>zapájanie</a:t>
            </a:r>
            <a:r>
              <a:rPr lang="cs-CZ" sz="1400" dirty="0">
                <a:latin typeface="Verdana" pitchFamily="34" charset="0"/>
              </a:rPr>
              <a:t> </a:t>
            </a:r>
            <a:r>
              <a:rPr lang="cs-CZ" sz="1400" dirty="0" err="1">
                <a:latin typeface="Verdana" pitchFamily="34" charset="0"/>
              </a:rPr>
              <a:t>strojov</a:t>
            </a:r>
            <a:r>
              <a:rPr lang="cs-CZ" sz="1400" dirty="0">
                <a:latin typeface="Verdana" pitchFamily="34" charset="0"/>
              </a:rPr>
              <a:t>, </a:t>
            </a:r>
            <a:r>
              <a:rPr lang="cs-CZ" sz="1400" dirty="0" err="1">
                <a:latin typeface="Verdana" pitchFamily="34" charset="0"/>
              </a:rPr>
              <a:t>motorov</a:t>
            </a:r>
            <a:r>
              <a:rPr lang="cs-CZ" sz="1400" dirty="0">
                <a:latin typeface="Verdana" pitchFamily="34" charset="0"/>
              </a:rPr>
              <a:t> a pod. V praxi </a:t>
            </a:r>
            <a:r>
              <a:rPr lang="cs-CZ" sz="1400" dirty="0" err="1">
                <a:latin typeface="Verdana" pitchFamily="34" charset="0"/>
              </a:rPr>
              <a:t>sa</a:t>
            </a:r>
            <a:r>
              <a:rPr lang="cs-CZ" sz="1400" dirty="0">
                <a:latin typeface="Verdana" pitchFamily="34" charset="0"/>
              </a:rPr>
              <a:t> </a:t>
            </a:r>
            <a:r>
              <a:rPr lang="cs-CZ" sz="1400" dirty="0" err="1">
                <a:latin typeface="Verdana" pitchFamily="34" charset="0"/>
              </a:rPr>
              <a:t>uplatňujú</a:t>
            </a:r>
            <a:r>
              <a:rPr lang="cs-CZ" sz="1400" dirty="0">
                <a:latin typeface="Verdana" pitchFamily="34" charset="0"/>
              </a:rPr>
              <a:t> </a:t>
            </a:r>
            <a:r>
              <a:rPr lang="cs-CZ" sz="1400" dirty="0" err="1">
                <a:latin typeface="Verdana" pitchFamily="34" charset="0"/>
              </a:rPr>
              <a:t>pri</a:t>
            </a:r>
            <a:r>
              <a:rPr lang="cs-CZ" sz="1400" dirty="0">
                <a:latin typeface="Verdana" pitchFamily="34" charset="0"/>
              </a:rPr>
              <a:t> </a:t>
            </a:r>
            <a:r>
              <a:rPr lang="cs-CZ" sz="1400" dirty="0" err="1">
                <a:latin typeface="Verdana" pitchFamily="34" charset="0"/>
              </a:rPr>
              <a:t>realizácii</a:t>
            </a:r>
            <a:r>
              <a:rPr lang="cs-CZ" sz="1400" dirty="0">
                <a:latin typeface="Verdana" pitchFamily="34" charset="0"/>
              </a:rPr>
              <a:t> </a:t>
            </a:r>
            <a:r>
              <a:rPr lang="cs-CZ" sz="1400" dirty="0" err="1">
                <a:latin typeface="Verdana" pitchFamily="34" charset="0"/>
              </a:rPr>
              <a:t>domovej</a:t>
            </a:r>
            <a:r>
              <a:rPr lang="cs-CZ" sz="1400" dirty="0">
                <a:latin typeface="Verdana" pitchFamily="34" charset="0"/>
              </a:rPr>
              <a:t> a </a:t>
            </a:r>
            <a:r>
              <a:rPr lang="cs-CZ" sz="1400" dirty="0" err="1">
                <a:latin typeface="Verdana" pitchFamily="34" charset="0"/>
              </a:rPr>
              <a:t>priemyselnej</a:t>
            </a:r>
            <a:r>
              <a:rPr lang="cs-CZ" sz="1400" dirty="0">
                <a:latin typeface="Verdana" pitchFamily="34" charset="0"/>
              </a:rPr>
              <a:t> </a:t>
            </a:r>
            <a:r>
              <a:rPr lang="cs-CZ" sz="1400" dirty="0" err="1">
                <a:latin typeface="Verdana" pitchFamily="34" charset="0"/>
              </a:rPr>
              <a:t>elektroinštalácie</a:t>
            </a:r>
            <a:r>
              <a:rPr lang="cs-CZ" sz="1400" dirty="0">
                <a:latin typeface="Verdana" pitchFamily="34" charset="0"/>
              </a:rPr>
              <a:t> a </a:t>
            </a:r>
            <a:r>
              <a:rPr lang="cs-CZ" sz="1400" dirty="0" err="1">
                <a:latin typeface="Verdana" pitchFamily="34" charset="0"/>
              </a:rPr>
              <a:t>ich</a:t>
            </a:r>
            <a:r>
              <a:rPr lang="cs-CZ" sz="1400" dirty="0">
                <a:latin typeface="Verdana" pitchFamily="34" charset="0"/>
              </a:rPr>
              <a:t> </a:t>
            </a:r>
            <a:r>
              <a:rPr lang="cs-CZ" sz="1400" dirty="0" err="1">
                <a:latin typeface="Verdana" pitchFamily="34" charset="0"/>
              </a:rPr>
              <a:t>údržbe</a:t>
            </a:r>
            <a:r>
              <a:rPr lang="cs-CZ" sz="1400" dirty="0">
                <a:latin typeface="Verdana" pitchFamily="34" charset="0"/>
              </a:rPr>
              <a:t>. 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utoUpdateAnimBg="0"/>
      <p:bldP spid="3892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763000" cy="533400"/>
          </a:xfrm>
        </p:spPr>
        <p:txBody>
          <a:bodyPr/>
          <a:lstStyle/>
          <a:p>
            <a:pPr algn="l" eaLnBrk="1" hangingPunct="1">
              <a:defRPr/>
            </a:pPr>
            <a:r>
              <a:rPr lang="sk-SK" sz="2400" i="1" smtClean="0"/>
              <a:t>Učebné odbory </a:t>
            </a:r>
            <a:endParaRPr lang="cs-CZ" sz="2400" i="1" smtClean="0"/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228600" y="533400"/>
            <a:ext cx="86868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</p:spPr>
        <p:txBody>
          <a:bodyPr wrap="none"/>
          <a:lstStyle/>
          <a:p>
            <a:endParaRPr lang="sk-SK"/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228600" y="685800"/>
            <a:ext cx="838200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sk-SK" sz="4000" b="1" dirty="0"/>
              <a:t>ELEKTROMECHANIK 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sk-SK" sz="4000" b="1" dirty="0"/>
              <a:t> Silnoprúdová technika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sk-SK" sz="1800" b="1" i="1" dirty="0">
                <a:solidFill>
                  <a:srgbClr val="FFFFCC"/>
                </a:solidFill>
              </a:rPr>
              <a:t>Nadobudnuté vzdelanie: Stredné odborné vzdelanie – ISCED 3C</a:t>
            </a:r>
            <a:r>
              <a:rPr lang="sk-SK" dirty="0"/>
              <a:t> </a:t>
            </a:r>
            <a:r>
              <a:rPr lang="sk-SK" sz="1800" b="1" i="1" dirty="0">
                <a:solidFill>
                  <a:srgbClr val="FFFFCC"/>
                </a:solidFill>
              </a:rPr>
              <a:t/>
            </a:r>
            <a:br>
              <a:rPr lang="sk-SK" sz="1800" b="1" i="1" dirty="0">
                <a:solidFill>
                  <a:srgbClr val="FFFFCC"/>
                </a:solidFill>
              </a:rPr>
            </a:br>
            <a:r>
              <a:rPr lang="sk-SK" sz="1800" b="1" i="1" dirty="0">
                <a:solidFill>
                  <a:srgbClr val="FFFFCC"/>
                </a:solidFill>
              </a:rPr>
              <a:t>Dĺžka štúdia: 3 roky</a:t>
            </a:r>
            <a:br>
              <a:rPr lang="sk-SK" sz="1800" b="1" i="1" dirty="0">
                <a:solidFill>
                  <a:srgbClr val="FFFFCC"/>
                </a:solidFill>
              </a:rPr>
            </a:br>
            <a:r>
              <a:rPr lang="sk-SK" sz="1800" b="1" i="1" dirty="0">
                <a:solidFill>
                  <a:srgbClr val="FFFFCC"/>
                </a:solidFill>
              </a:rPr>
              <a:t>Doklad o vzdelaní: Výučný list</a:t>
            </a:r>
            <a:br>
              <a:rPr lang="sk-SK" sz="1800" b="1" i="1" dirty="0">
                <a:solidFill>
                  <a:srgbClr val="FFFFCC"/>
                </a:solidFill>
              </a:rPr>
            </a:br>
            <a:r>
              <a:rPr lang="sk-SK" sz="1800" b="1" i="1" dirty="0">
                <a:solidFill>
                  <a:srgbClr val="FFFFCC"/>
                </a:solidFill>
              </a:rPr>
              <a:t>Spôsob ukončenia štúdia: Záverečná skúška</a:t>
            </a:r>
            <a:endParaRPr lang="cs-CZ" sz="1800" b="1" i="1" dirty="0">
              <a:solidFill>
                <a:srgbClr val="FFFFCC"/>
              </a:solidFill>
            </a:endParaRPr>
          </a:p>
        </p:txBody>
      </p:sp>
      <p:pic>
        <p:nvPicPr>
          <p:cNvPr id="92165" name="Picture 5" descr="P1010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997200"/>
            <a:ext cx="2895600" cy="21717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250825" y="5445125"/>
            <a:ext cx="8610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ts val="500"/>
              </a:spcBef>
              <a:spcAft>
                <a:spcPts val="500"/>
              </a:spcAft>
            </a:pPr>
            <a:r>
              <a:rPr lang="cs-CZ" sz="1400" dirty="0" err="1">
                <a:latin typeface="Verdana" pitchFamily="34" charset="0"/>
              </a:rPr>
              <a:t>Zameranie</a:t>
            </a:r>
            <a:r>
              <a:rPr lang="cs-CZ" sz="1400" dirty="0">
                <a:latin typeface="Verdana" pitchFamily="34" charset="0"/>
              </a:rPr>
              <a:t> na </a:t>
            </a:r>
            <a:r>
              <a:rPr lang="cs-CZ" sz="1400" dirty="0" err="1">
                <a:latin typeface="Verdana" pitchFamily="34" charset="0"/>
              </a:rPr>
              <a:t>silnoprúdovú</a:t>
            </a:r>
            <a:r>
              <a:rPr lang="cs-CZ" sz="1400" dirty="0">
                <a:latin typeface="Verdana" pitchFamily="34" charset="0"/>
              </a:rPr>
              <a:t> techniku umožňuje </a:t>
            </a:r>
            <a:r>
              <a:rPr lang="cs-CZ" sz="1400" dirty="0" err="1">
                <a:latin typeface="Verdana" pitchFamily="34" charset="0"/>
              </a:rPr>
              <a:t>žiakom</a:t>
            </a:r>
            <a:r>
              <a:rPr lang="cs-CZ" sz="1400" dirty="0">
                <a:latin typeface="Verdana" pitchFamily="34" charset="0"/>
              </a:rPr>
              <a:t> </a:t>
            </a:r>
            <a:r>
              <a:rPr lang="cs-CZ" sz="1400" dirty="0" err="1">
                <a:latin typeface="Verdana" pitchFamily="34" charset="0"/>
              </a:rPr>
              <a:t>získať</a:t>
            </a:r>
            <a:r>
              <a:rPr lang="cs-CZ" sz="1400" dirty="0">
                <a:latin typeface="Verdana" pitchFamily="34" charset="0"/>
              </a:rPr>
              <a:t> </a:t>
            </a:r>
            <a:r>
              <a:rPr lang="cs-CZ" sz="1400" dirty="0" err="1">
                <a:latin typeface="Verdana" pitchFamily="34" charset="0"/>
              </a:rPr>
              <a:t>vedomosti</a:t>
            </a:r>
            <a:r>
              <a:rPr lang="cs-CZ" sz="1400" dirty="0">
                <a:latin typeface="Verdana" pitchFamily="34" charset="0"/>
              </a:rPr>
              <a:t> a zručnosti </a:t>
            </a:r>
            <a:r>
              <a:rPr lang="cs-CZ" sz="1400" dirty="0" err="1">
                <a:latin typeface="Verdana" pitchFamily="34" charset="0"/>
              </a:rPr>
              <a:t>pri</a:t>
            </a:r>
            <a:r>
              <a:rPr lang="cs-CZ" sz="1400" dirty="0">
                <a:latin typeface="Verdana" pitchFamily="34" charset="0"/>
              </a:rPr>
              <a:t> montáži, </a:t>
            </a:r>
            <a:r>
              <a:rPr lang="cs-CZ" sz="1400" dirty="0" err="1">
                <a:latin typeface="Verdana" pitchFamily="34" charset="0"/>
              </a:rPr>
              <a:t>inštalácii</a:t>
            </a:r>
            <a:r>
              <a:rPr lang="cs-CZ" sz="1400" dirty="0">
                <a:latin typeface="Verdana" pitchFamily="34" charset="0"/>
              </a:rPr>
              <a:t> a opravách rozvodných </a:t>
            </a:r>
            <a:r>
              <a:rPr lang="cs-CZ" sz="1400" dirty="0" err="1">
                <a:latin typeface="Verdana" pitchFamily="34" charset="0"/>
              </a:rPr>
              <a:t>zariadení</a:t>
            </a:r>
            <a:r>
              <a:rPr lang="cs-CZ" sz="1400" dirty="0">
                <a:latin typeface="Verdana" pitchFamily="34" charset="0"/>
              </a:rPr>
              <a:t> - domové </a:t>
            </a:r>
            <a:r>
              <a:rPr lang="cs-CZ" sz="1400" dirty="0" err="1">
                <a:latin typeface="Verdana" pitchFamily="34" charset="0"/>
              </a:rPr>
              <a:t>inštalácie</a:t>
            </a:r>
            <a:r>
              <a:rPr lang="cs-CZ" sz="1400" dirty="0">
                <a:latin typeface="Verdana" pitchFamily="34" charset="0"/>
              </a:rPr>
              <a:t>, </a:t>
            </a:r>
            <a:r>
              <a:rPr lang="cs-CZ" sz="1400" dirty="0" err="1">
                <a:latin typeface="Verdana" pitchFamily="34" charset="0"/>
              </a:rPr>
              <a:t>verejné</a:t>
            </a:r>
            <a:r>
              <a:rPr lang="cs-CZ" sz="1400" dirty="0">
                <a:latin typeface="Verdana" pitchFamily="34" charset="0"/>
              </a:rPr>
              <a:t> </a:t>
            </a:r>
            <a:r>
              <a:rPr lang="cs-CZ" sz="1400" dirty="0" err="1">
                <a:latin typeface="Verdana" pitchFamily="34" charset="0"/>
              </a:rPr>
              <a:t>osvetlenia</a:t>
            </a:r>
            <a:r>
              <a:rPr lang="cs-CZ" sz="1400" dirty="0">
                <a:latin typeface="Verdana" pitchFamily="34" charset="0"/>
              </a:rPr>
              <a:t>, </a:t>
            </a:r>
            <a:r>
              <a:rPr lang="cs-CZ" sz="1400" dirty="0" err="1">
                <a:latin typeface="Verdana" pitchFamily="34" charset="0"/>
              </a:rPr>
              <a:t>zapájanie</a:t>
            </a:r>
            <a:r>
              <a:rPr lang="cs-CZ" sz="1400" dirty="0">
                <a:latin typeface="Verdana" pitchFamily="34" charset="0"/>
              </a:rPr>
              <a:t> </a:t>
            </a:r>
            <a:r>
              <a:rPr lang="cs-CZ" sz="1400" dirty="0" err="1">
                <a:latin typeface="Verdana" pitchFamily="34" charset="0"/>
              </a:rPr>
              <a:t>strojov</a:t>
            </a:r>
            <a:r>
              <a:rPr lang="cs-CZ" sz="1400" dirty="0">
                <a:latin typeface="Verdana" pitchFamily="34" charset="0"/>
              </a:rPr>
              <a:t>, </a:t>
            </a:r>
            <a:r>
              <a:rPr lang="cs-CZ" sz="1400" dirty="0" err="1">
                <a:latin typeface="Verdana" pitchFamily="34" charset="0"/>
              </a:rPr>
              <a:t>motorov</a:t>
            </a:r>
            <a:r>
              <a:rPr lang="cs-CZ" sz="1400" dirty="0">
                <a:latin typeface="Verdana" pitchFamily="34" charset="0"/>
              </a:rPr>
              <a:t> a pod. V praxi </a:t>
            </a:r>
            <a:r>
              <a:rPr lang="cs-CZ" sz="1400" dirty="0" err="1">
                <a:latin typeface="Verdana" pitchFamily="34" charset="0"/>
              </a:rPr>
              <a:t>sa</a:t>
            </a:r>
            <a:r>
              <a:rPr lang="cs-CZ" sz="1400" dirty="0">
                <a:latin typeface="Verdana" pitchFamily="34" charset="0"/>
              </a:rPr>
              <a:t> </a:t>
            </a:r>
            <a:r>
              <a:rPr lang="cs-CZ" sz="1400" dirty="0" err="1">
                <a:latin typeface="Verdana" pitchFamily="34" charset="0"/>
              </a:rPr>
              <a:t>uplatňujú</a:t>
            </a:r>
            <a:r>
              <a:rPr lang="cs-CZ" sz="1400" dirty="0">
                <a:latin typeface="Verdana" pitchFamily="34" charset="0"/>
              </a:rPr>
              <a:t> </a:t>
            </a:r>
            <a:r>
              <a:rPr lang="cs-CZ" sz="1400" dirty="0" err="1">
                <a:latin typeface="Verdana" pitchFamily="34" charset="0"/>
              </a:rPr>
              <a:t>pri</a:t>
            </a:r>
            <a:r>
              <a:rPr lang="cs-CZ" sz="1400" dirty="0">
                <a:latin typeface="Verdana" pitchFamily="34" charset="0"/>
              </a:rPr>
              <a:t> </a:t>
            </a:r>
            <a:r>
              <a:rPr lang="cs-CZ" sz="1400" dirty="0" err="1">
                <a:latin typeface="Verdana" pitchFamily="34" charset="0"/>
              </a:rPr>
              <a:t>realizácii</a:t>
            </a:r>
            <a:r>
              <a:rPr lang="cs-CZ" sz="1400" dirty="0">
                <a:latin typeface="Verdana" pitchFamily="34" charset="0"/>
              </a:rPr>
              <a:t> </a:t>
            </a:r>
            <a:r>
              <a:rPr lang="cs-CZ" sz="1400" dirty="0" err="1">
                <a:latin typeface="Verdana" pitchFamily="34" charset="0"/>
              </a:rPr>
              <a:t>domovej</a:t>
            </a:r>
            <a:r>
              <a:rPr lang="cs-CZ" sz="1400" dirty="0">
                <a:latin typeface="Verdana" pitchFamily="34" charset="0"/>
              </a:rPr>
              <a:t> a </a:t>
            </a:r>
            <a:r>
              <a:rPr lang="cs-CZ" sz="1400" dirty="0" err="1">
                <a:latin typeface="Verdana" pitchFamily="34" charset="0"/>
              </a:rPr>
              <a:t>priemyselnej</a:t>
            </a:r>
            <a:r>
              <a:rPr lang="cs-CZ" sz="1400" dirty="0">
                <a:latin typeface="Verdana" pitchFamily="34" charset="0"/>
              </a:rPr>
              <a:t> </a:t>
            </a:r>
            <a:r>
              <a:rPr lang="cs-CZ" sz="1400" dirty="0" err="1">
                <a:latin typeface="Verdana" pitchFamily="34" charset="0"/>
              </a:rPr>
              <a:t>elektroinštalácie</a:t>
            </a:r>
            <a:r>
              <a:rPr lang="cs-CZ" sz="1400" dirty="0">
                <a:latin typeface="Verdana" pitchFamily="34" charset="0"/>
              </a:rPr>
              <a:t> a </a:t>
            </a:r>
            <a:r>
              <a:rPr lang="cs-CZ" sz="1400" dirty="0" err="1">
                <a:latin typeface="Verdana" pitchFamily="34" charset="0"/>
              </a:rPr>
              <a:t>ich</a:t>
            </a:r>
            <a:r>
              <a:rPr lang="cs-CZ" sz="1400" dirty="0">
                <a:latin typeface="Verdana" pitchFamily="34" charset="0"/>
              </a:rPr>
              <a:t> </a:t>
            </a:r>
            <a:r>
              <a:rPr lang="cs-CZ" sz="1400" dirty="0" err="1">
                <a:latin typeface="Verdana" pitchFamily="34" charset="0"/>
              </a:rPr>
              <a:t>údržbe</a:t>
            </a:r>
            <a:r>
              <a:rPr lang="cs-CZ" sz="1400" dirty="0">
                <a:latin typeface="Verdana" pitchFamily="34" charset="0"/>
              </a:rPr>
              <a:t>. 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 autoUpdateAnimBg="0"/>
      <p:bldP spid="9216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763000" cy="533400"/>
          </a:xfrm>
        </p:spPr>
        <p:txBody>
          <a:bodyPr/>
          <a:lstStyle/>
          <a:p>
            <a:pPr algn="l" eaLnBrk="1" hangingPunct="1">
              <a:defRPr/>
            </a:pPr>
            <a:r>
              <a:rPr lang="sk-SK" sz="2400" i="1" smtClean="0"/>
              <a:t>Učebné odbory </a:t>
            </a:r>
            <a:endParaRPr lang="cs-CZ" sz="2400" i="1" smtClean="0"/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228600" y="533400"/>
            <a:ext cx="86868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</p:spPr>
        <p:txBody>
          <a:bodyPr wrap="none"/>
          <a:lstStyle/>
          <a:p>
            <a:endParaRPr lang="sk-SK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304800" y="533400"/>
            <a:ext cx="83820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sk-SK" sz="4000" b="1"/>
              <a:t>Autoopravár </a:t>
            </a:r>
            <a:r>
              <a:rPr lang="sk-SK" sz="3200"/>
              <a:t>- </a:t>
            </a:r>
            <a:r>
              <a:rPr lang="sk-SK" sz="4000" b="1"/>
              <a:t>mechanik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sk-SK" sz="1800" b="1" i="1">
                <a:solidFill>
                  <a:srgbClr val="FFFFCC"/>
                </a:solidFill>
              </a:rPr>
              <a:t>Nadobudnuté vzdelanie: Stredné odborné vzdelanie – ISCED 3C</a:t>
            </a:r>
            <a:r>
              <a:rPr lang="sk-SK"/>
              <a:t> </a:t>
            </a:r>
            <a:r>
              <a:rPr lang="sk-SK" sz="1800" b="1" i="1">
                <a:solidFill>
                  <a:srgbClr val="FFFFCC"/>
                </a:solidFill>
              </a:rPr>
              <a:t/>
            </a:r>
            <a:br>
              <a:rPr lang="sk-SK" sz="1800" b="1" i="1">
                <a:solidFill>
                  <a:srgbClr val="FFFFCC"/>
                </a:solidFill>
              </a:rPr>
            </a:br>
            <a:r>
              <a:rPr lang="sk-SK" sz="1800" b="1" i="1">
                <a:solidFill>
                  <a:srgbClr val="FFFFCC"/>
                </a:solidFill>
              </a:rPr>
              <a:t>Dĺžka štúdia: 3 roky</a:t>
            </a:r>
            <a:br>
              <a:rPr lang="sk-SK" sz="1800" b="1" i="1">
                <a:solidFill>
                  <a:srgbClr val="FFFFCC"/>
                </a:solidFill>
              </a:rPr>
            </a:br>
            <a:r>
              <a:rPr lang="sk-SK" sz="1800" b="1" i="1">
                <a:solidFill>
                  <a:srgbClr val="FFFFCC"/>
                </a:solidFill>
              </a:rPr>
              <a:t>Doklad o vzdelaní: Výučný list</a:t>
            </a:r>
            <a:br>
              <a:rPr lang="sk-SK" sz="1800" b="1" i="1">
                <a:solidFill>
                  <a:srgbClr val="FFFFCC"/>
                </a:solidFill>
              </a:rPr>
            </a:br>
            <a:r>
              <a:rPr lang="sk-SK" sz="1800" b="1" i="1">
                <a:solidFill>
                  <a:srgbClr val="FFFFCC"/>
                </a:solidFill>
              </a:rPr>
              <a:t>Spôsob ukončenia štúdia: Záverečná skúška</a:t>
            </a:r>
            <a:endParaRPr lang="cs-CZ" sz="1800" b="1" i="1">
              <a:solidFill>
                <a:srgbClr val="FFFFCC"/>
              </a:solidFill>
            </a:endParaRP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304800" y="5181600"/>
            <a:ext cx="8610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ts val="500"/>
              </a:spcBef>
              <a:spcAft>
                <a:spcPts val="500"/>
              </a:spcAft>
            </a:pPr>
            <a:r>
              <a:rPr lang="cs-CZ" sz="1400" b="1">
                <a:latin typeface="Verdana" pitchFamily="34" charset="0"/>
              </a:rPr>
              <a:t>Absolvent je schopný samostatne vykonávať opravy osobných a nákladných automobilov - podvozkov motorových vozidiel, hnacích agregátov, prevodového ústrojenstva a elektrickej inštalácie s využitím diagnostickej meracej techniky v špecializovaných pracoviskách, resp. STK.</a:t>
            </a:r>
          </a:p>
        </p:txBody>
      </p:sp>
      <p:pic>
        <p:nvPicPr>
          <p:cNvPr id="56328" name="Picture 8" descr="P10100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819400"/>
            <a:ext cx="2514600" cy="188595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utoUpdateAnimBg="0"/>
      <p:bldP spid="5632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ucjazy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2667000" cy="1998663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2468" name="Picture 4" descr="ucjoz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304800"/>
            <a:ext cx="2667000" cy="19812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2473" name="Picture 9" descr="teloc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590800"/>
            <a:ext cx="2743200" cy="1871663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2474" name="Picture 10" descr="PC1800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304800"/>
            <a:ext cx="2895600" cy="19812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2475" name="Picture 11" descr="solar dni 0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24384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6" name="Picture 12" descr="auto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8400" y="4648200"/>
            <a:ext cx="2641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7" name="Picture 13" descr="pc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" y="4648200"/>
            <a:ext cx="26670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9" name="Picture 15" descr="denis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24200" y="4573588"/>
            <a:ext cx="28956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0" name="Picture 16" descr="vchod1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24200" y="2514600"/>
            <a:ext cx="2895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763000" cy="533400"/>
          </a:xfrm>
        </p:spPr>
        <p:txBody>
          <a:bodyPr/>
          <a:lstStyle/>
          <a:p>
            <a:pPr algn="l" eaLnBrk="1" hangingPunct="1">
              <a:defRPr/>
            </a:pPr>
            <a:r>
              <a:rPr lang="sk-SK" sz="2400" i="1" smtClean="0"/>
              <a:t>Učebné odbory </a:t>
            </a:r>
            <a:endParaRPr lang="cs-CZ" sz="2400" i="1" smtClean="0"/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228600" y="533400"/>
            <a:ext cx="86868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</p:spPr>
        <p:txBody>
          <a:bodyPr wrap="none"/>
          <a:lstStyle/>
          <a:p>
            <a:endParaRPr lang="sk-SK"/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304800" y="533400"/>
            <a:ext cx="83820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sk-SK" sz="4000" b="1"/>
              <a:t>Autoopravár -</a:t>
            </a:r>
            <a:r>
              <a:rPr lang="sk-SK" sz="3200"/>
              <a:t> </a:t>
            </a:r>
            <a:r>
              <a:rPr lang="sk-SK" sz="4000" b="1"/>
              <a:t>elektrikár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sk-SK" sz="1800" b="1" i="1">
                <a:solidFill>
                  <a:srgbClr val="FFFFCC"/>
                </a:solidFill>
              </a:rPr>
              <a:t>Nadobudnuté vzdelanie: Stredné odborné vzdelanie – ISCED 3C</a:t>
            </a:r>
            <a:r>
              <a:rPr lang="sk-SK"/>
              <a:t> </a:t>
            </a:r>
            <a:r>
              <a:rPr lang="sk-SK" sz="1800" b="1" i="1">
                <a:solidFill>
                  <a:srgbClr val="FFFFCC"/>
                </a:solidFill>
              </a:rPr>
              <a:t/>
            </a:r>
            <a:br>
              <a:rPr lang="sk-SK" sz="1800" b="1" i="1">
                <a:solidFill>
                  <a:srgbClr val="FFFFCC"/>
                </a:solidFill>
              </a:rPr>
            </a:br>
            <a:r>
              <a:rPr lang="sk-SK" sz="1800" b="1" i="1">
                <a:solidFill>
                  <a:srgbClr val="FFFFCC"/>
                </a:solidFill>
              </a:rPr>
              <a:t>Dĺžka štúdia: 3 roky</a:t>
            </a:r>
            <a:br>
              <a:rPr lang="sk-SK" sz="1800" b="1" i="1">
                <a:solidFill>
                  <a:srgbClr val="FFFFCC"/>
                </a:solidFill>
              </a:rPr>
            </a:br>
            <a:r>
              <a:rPr lang="sk-SK" sz="1800" b="1" i="1">
                <a:solidFill>
                  <a:srgbClr val="FFFFCC"/>
                </a:solidFill>
              </a:rPr>
              <a:t>Doklad o vzdelaní: Výučný list</a:t>
            </a:r>
            <a:br>
              <a:rPr lang="sk-SK" sz="1800" b="1" i="1">
                <a:solidFill>
                  <a:srgbClr val="FFFFCC"/>
                </a:solidFill>
              </a:rPr>
            </a:br>
            <a:r>
              <a:rPr lang="sk-SK" sz="1800" b="1" i="1">
                <a:solidFill>
                  <a:srgbClr val="FFFFCC"/>
                </a:solidFill>
              </a:rPr>
              <a:t>Spôsob ukončenia štúdia: Záverečná skúška</a:t>
            </a:r>
            <a:endParaRPr lang="cs-CZ" sz="1800" b="1" i="1">
              <a:solidFill>
                <a:srgbClr val="FFFFCC"/>
              </a:solidFill>
            </a:endParaRP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304800" y="5181600"/>
            <a:ext cx="8610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ts val="500"/>
              </a:spcBef>
              <a:spcAft>
                <a:spcPts val="500"/>
              </a:spcAft>
            </a:pPr>
            <a:r>
              <a:rPr lang="cs-CZ" sz="1400" b="1">
                <a:latin typeface="Verdana" pitchFamily="34" charset="0"/>
              </a:rPr>
              <a:t>Absolvent je schopný samostatne vykonávať opravy osobných a nákladných automobilov - podvozkov motorových vozidiel, hnacích agregátov, prevodového ústrojenstva a elektrickej inštalácie s využitím diagnostickej meracej techniky v špecializovaných pracoviskách, resp. STK.</a:t>
            </a:r>
          </a:p>
        </p:txBody>
      </p:sp>
      <p:pic>
        <p:nvPicPr>
          <p:cNvPr id="97286" name="Picture 6" descr="P10100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819400"/>
            <a:ext cx="2514600" cy="188595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autoUpdateAnimBg="0"/>
      <p:bldP spid="9728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763000" cy="533400"/>
          </a:xfrm>
        </p:spPr>
        <p:txBody>
          <a:bodyPr/>
          <a:lstStyle/>
          <a:p>
            <a:pPr algn="l" eaLnBrk="1" hangingPunct="1">
              <a:defRPr/>
            </a:pPr>
            <a:r>
              <a:rPr lang="sk-SK" sz="2400" i="1" smtClean="0"/>
              <a:t>Učebné odbory </a:t>
            </a:r>
            <a:endParaRPr lang="cs-CZ" sz="2400" i="1" smtClean="0"/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228600" y="533400"/>
            <a:ext cx="86868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</p:spPr>
        <p:txBody>
          <a:bodyPr wrap="none"/>
          <a:lstStyle/>
          <a:p>
            <a:endParaRPr lang="sk-SK"/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304800" y="533400"/>
            <a:ext cx="83820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sk-SK" sz="4000" b="1"/>
              <a:t>Obrábač kovov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sk-SK" sz="1800" b="1" i="1">
                <a:solidFill>
                  <a:srgbClr val="FFFFCC"/>
                </a:solidFill>
              </a:rPr>
              <a:t>Nadobudnuté vzdelanie: Stredné odborné vzdelanie – ISCED 3C</a:t>
            </a:r>
            <a:r>
              <a:rPr lang="sk-SK"/>
              <a:t> </a:t>
            </a:r>
            <a:r>
              <a:rPr lang="sk-SK" sz="1800" b="1" i="1">
                <a:solidFill>
                  <a:srgbClr val="FFFFCC"/>
                </a:solidFill>
              </a:rPr>
              <a:t/>
            </a:r>
            <a:br>
              <a:rPr lang="sk-SK" sz="1800" b="1" i="1">
                <a:solidFill>
                  <a:srgbClr val="FFFFCC"/>
                </a:solidFill>
              </a:rPr>
            </a:br>
            <a:r>
              <a:rPr lang="sk-SK" sz="1800" b="1" i="1">
                <a:solidFill>
                  <a:srgbClr val="FFFFCC"/>
                </a:solidFill>
              </a:rPr>
              <a:t>Dĺžka štúdia: 3 roky</a:t>
            </a:r>
            <a:br>
              <a:rPr lang="sk-SK" sz="1800" b="1" i="1">
                <a:solidFill>
                  <a:srgbClr val="FFFFCC"/>
                </a:solidFill>
              </a:rPr>
            </a:br>
            <a:r>
              <a:rPr lang="sk-SK" sz="1800" b="1" i="1">
                <a:solidFill>
                  <a:srgbClr val="FFFFCC"/>
                </a:solidFill>
              </a:rPr>
              <a:t>Doklad o vzdelaní: Výučný list</a:t>
            </a:r>
            <a:br>
              <a:rPr lang="sk-SK" sz="1800" b="1" i="1">
                <a:solidFill>
                  <a:srgbClr val="FFFFCC"/>
                </a:solidFill>
              </a:rPr>
            </a:br>
            <a:r>
              <a:rPr lang="sk-SK" sz="1800" b="1" i="1">
                <a:solidFill>
                  <a:srgbClr val="FFFFCC"/>
                </a:solidFill>
              </a:rPr>
              <a:t>Spôsob ukončenia štúdia: Záverečná skúška</a:t>
            </a:r>
            <a:endParaRPr lang="cs-CZ" sz="1800" b="1" i="1">
              <a:solidFill>
                <a:srgbClr val="FFFFCC"/>
              </a:solidFill>
            </a:endParaRP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304800" y="5181600"/>
            <a:ext cx="861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ts val="500"/>
              </a:spcBef>
              <a:spcAft>
                <a:spcPts val="500"/>
              </a:spcAft>
            </a:pPr>
            <a:r>
              <a:rPr lang="cs-CZ" sz="1400" b="1">
                <a:latin typeface="Verdana" pitchFamily="34" charset="0"/>
              </a:rPr>
              <a:t>Absolvent je schopný vyrábať na základe výkresovej dokumentácie súčiastky klasickými a CNC technológiami obrábania.  </a:t>
            </a:r>
          </a:p>
        </p:txBody>
      </p:sp>
      <p:pic>
        <p:nvPicPr>
          <p:cNvPr id="22534" name="Obrázok 6" descr="CN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2500313"/>
            <a:ext cx="3581400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autoUpdateAnimBg="0"/>
      <p:bldP spid="9728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763000" cy="533400"/>
          </a:xfrm>
        </p:spPr>
        <p:txBody>
          <a:bodyPr/>
          <a:lstStyle/>
          <a:p>
            <a:pPr algn="l" eaLnBrk="1" hangingPunct="1">
              <a:defRPr/>
            </a:pPr>
            <a:r>
              <a:rPr lang="sk-SK" sz="2400" i="1" smtClean="0"/>
              <a:t>Učebné odbory </a:t>
            </a:r>
            <a:endParaRPr lang="cs-CZ" sz="2400" i="1" smtClean="0"/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228600" y="533400"/>
            <a:ext cx="86868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</p:spPr>
        <p:txBody>
          <a:bodyPr wrap="none"/>
          <a:lstStyle/>
          <a:p>
            <a:endParaRPr lang="sk-SK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838200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sk-SK" sz="4000" b="1"/>
              <a:t>INŠTALATÉR</a:t>
            </a:r>
            <a:r>
              <a:rPr lang="sk-SK" sz="3200"/>
              <a:t/>
            </a:r>
            <a:br>
              <a:rPr lang="sk-SK" sz="3200"/>
            </a:br>
            <a:endParaRPr lang="sk-SK" sz="3200"/>
          </a:p>
          <a:p>
            <a:pPr eaLnBrk="1" hangingPunct="1">
              <a:spcBef>
                <a:spcPct val="50000"/>
              </a:spcBef>
            </a:pPr>
            <a:r>
              <a:rPr lang="sk-SK" sz="1800" b="1" i="1">
                <a:solidFill>
                  <a:srgbClr val="FFFFCC"/>
                </a:solidFill>
              </a:rPr>
              <a:t>Nadobudnuté vzdelanie: Stredné odborné vzdelanie – ISCED 3C</a:t>
            </a:r>
            <a:r>
              <a:rPr lang="sk-SK"/>
              <a:t> </a:t>
            </a:r>
            <a:r>
              <a:rPr lang="sk-SK" sz="1800" b="1" i="1">
                <a:solidFill>
                  <a:srgbClr val="FFFFCC"/>
                </a:solidFill>
              </a:rPr>
              <a:t/>
            </a:r>
            <a:br>
              <a:rPr lang="sk-SK" sz="1800" b="1" i="1">
                <a:solidFill>
                  <a:srgbClr val="FFFFCC"/>
                </a:solidFill>
              </a:rPr>
            </a:br>
            <a:r>
              <a:rPr lang="sk-SK" sz="1800" b="1" i="1">
                <a:solidFill>
                  <a:srgbClr val="FFFFCC"/>
                </a:solidFill>
              </a:rPr>
              <a:t>Dĺžka štúdia: 3 roky</a:t>
            </a:r>
            <a:br>
              <a:rPr lang="sk-SK" sz="1800" b="1" i="1">
                <a:solidFill>
                  <a:srgbClr val="FFFFCC"/>
                </a:solidFill>
              </a:rPr>
            </a:br>
            <a:r>
              <a:rPr lang="sk-SK" sz="1800" b="1" i="1">
                <a:solidFill>
                  <a:srgbClr val="FFFFCC"/>
                </a:solidFill>
              </a:rPr>
              <a:t>Doklad o vzdelaní: Výučný list</a:t>
            </a:r>
            <a:br>
              <a:rPr lang="sk-SK" sz="1800" b="1" i="1">
                <a:solidFill>
                  <a:srgbClr val="FFFFCC"/>
                </a:solidFill>
              </a:rPr>
            </a:br>
            <a:r>
              <a:rPr lang="sk-SK" sz="1800" b="1" i="1">
                <a:solidFill>
                  <a:srgbClr val="FFFFCC"/>
                </a:solidFill>
              </a:rPr>
              <a:t>Spôsob ukončenia štúdia: Záverečná skúška</a:t>
            </a:r>
            <a:endParaRPr lang="cs-CZ" sz="1800" b="1" i="1">
              <a:solidFill>
                <a:srgbClr val="FFFFCC"/>
              </a:solidFill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228600" y="5181600"/>
            <a:ext cx="86106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ts val="500"/>
              </a:spcBef>
              <a:spcAft>
                <a:spcPts val="500"/>
              </a:spcAft>
            </a:pPr>
            <a:r>
              <a:rPr lang="cs-CZ" sz="1600" b="1">
                <a:latin typeface="Verdana" pitchFamily="34" charset="0"/>
              </a:rPr>
              <a:t>Absolvent je schopný vykonávať inštalatérske práce v objektoch bytovej, občianskej alebo priemyselnej výroby, montáž ústredného kúrenia a ohrievačov vody, vodovodného potrubia a príslušenstva, domových plynovodov, plynových spotrebičov. Počas učebnej doby môže absolvent získať zváračský preukaz.</a:t>
            </a:r>
            <a:r>
              <a:rPr lang="cs-CZ"/>
              <a:t> </a:t>
            </a:r>
          </a:p>
        </p:txBody>
      </p:sp>
      <p:pic>
        <p:nvPicPr>
          <p:cNvPr id="52234" name="Picture 10" descr="P1010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429000"/>
            <a:ext cx="2057400" cy="16256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utoUpdateAnimBg="0"/>
      <p:bldP spid="5223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763000" cy="533400"/>
          </a:xfrm>
        </p:spPr>
        <p:txBody>
          <a:bodyPr/>
          <a:lstStyle/>
          <a:p>
            <a:pPr algn="l" eaLnBrk="1" hangingPunct="1">
              <a:defRPr/>
            </a:pPr>
            <a:r>
              <a:rPr lang="sk-SK" sz="2400" i="1" smtClean="0"/>
              <a:t>Učebné odbory </a:t>
            </a:r>
            <a:endParaRPr lang="cs-CZ" sz="2400" i="1" smtClean="0"/>
          </a:p>
        </p:txBody>
      </p:sp>
      <p:sp>
        <p:nvSpPr>
          <p:cNvPr id="103427" name="Line 3"/>
          <p:cNvSpPr>
            <a:spLocks noChangeShapeType="1"/>
          </p:cNvSpPr>
          <p:nvPr/>
        </p:nvSpPr>
        <p:spPr bwMode="auto">
          <a:xfrm>
            <a:off x="228600" y="533400"/>
            <a:ext cx="86868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</p:spPr>
        <p:txBody>
          <a:bodyPr wrap="none"/>
          <a:lstStyle/>
          <a:p>
            <a:endParaRPr lang="sk-SK"/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1" hangingPunct="1">
              <a:spcBef>
                <a:spcPct val="50000"/>
              </a:spcBef>
            </a:pPr>
            <a:r>
              <a:rPr lang="sk-SK" sz="4000" b="1"/>
              <a:t>STOLÁR</a:t>
            </a:r>
            <a:endParaRPr lang="sk-SK" sz="3200"/>
          </a:p>
          <a:p>
            <a:pPr marL="457200" indent="-457200" eaLnBrk="1" hangingPunct="1">
              <a:spcBef>
                <a:spcPct val="50000"/>
              </a:spcBef>
            </a:pPr>
            <a:r>
              <a:rPr lang="sk-SK" sz="1800" b="1" i="1">
                <a:solidFill>
                  <a:srgbClr val="FFFFCC"/>
                </a:solidFill>
              </a:rPr>
              <a:t>Nadobudnuté vzdelanie: </a:t>
            </a:r>
            <a:r>
              <a:rPr lang="sk-SK" b="1" i="1">
                <a:solidFill>
                  <a:srgbClr val="FFFFCC"/>
                </a:solidFill>
              </a:rPr>
              <a:t>Stredné odborné vzdelanie – ISCED 3C</a:t>
            </a:r>
            <a:endParaRPr lang="sk-SK" sz="1800" b="1" i="1">
              <a:solidFill>
                <a:srgbClr val="FFFFCC"/>
              </a:solidFill>
            </a:endParaRPr>
          </a:p>
          <a:p>
            <a:pPr marL="457200" indent="-457200" eaLnBrk="1" hangingPunct="1">
              <a:spcBef>
                <a:spcPct val="50000"/>
              </a:spcBef>
            </a:pPr>
            <a:r>
              <a:rPr lang="sk-SK" sz="1800" b="1" i="1">
                <a:solidFill>
                  <a:srgbClr val="FFFFCC"/>
                </a:solidFill>
              </a:rPr>
              <a:t>Dĺžka štúdia: 3 roky</a:t>
            </a:r>
          </a:p>
          <a:p>
            <a:pPr marL="457200" indent="-457200" eaLnBrk="1" hangingPunct="1">
              <a:spcBef>
                <a:spcPct val="50000"/>
              </a:spcBef>
            </a:pPr>
            <a:r>
              <a:rPr lang="sk-SK" sz="1800" b="1" i="1">
                <a:solidFill>
                  <a:srgbClr val="FFFFCC"/>
                </a:solidFill>
              </a:rPr>
              <a:t>Doklad o vzdelaní: Výučný list</a:t>
            </a:r>
          </a:p>
          <a:p>
            <a:pPr marL="457200" indent="-457200" eaLnBrk="1" hangingPunct="1">
              <a:spcBef>
                <a:spcPct val="50000"/>
              </a:spcBef>
            </a:pPr>
            <a:r>
              <a:rPr lang="sk-SK" sz="1800" b="1" i="1">
                <a:solidFill>
                  <a:srgbClr val="FFFFCC"/>
                </a:solidFill>
              </a:rPr>
              <a:t>Spôsob ukončenia štúdia: Záverečná skúška</a:t>
            </a:r>
            <a:endParaRPr lang="cs-CZ" sz="1800" b="1" i="1">
              <a:solidFill>
                <a:srgbClr val="FFFFCC"/>
              </a:solidFill>
            </a:endParaRP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228600" y="5334000"/>
            <a:ext cx="8610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ts val="500"/>
              </a:spcBef>
              <a:spcAft>
                <a:spcPts val="500"/>
              </a:spcAft>
            </a:pPr>
            <a:r>
              <a:rPr lang="sk-SK" sz="1400" b="1">
                <a:latin typeface="Verdana" pitchFamily="34" charset="0"/>
              </a:rPr>
              <a:t>Absolvent odboru je schopný  čítať technické výkresy, zobrazovať a označovať materiály. Ovláda technológiu výroby nábytkárskych, stavebno-stolárskych výrobkov a iných výrobkov z dreva. Dokáže vytvoriť jednoduchý  nábytkársky a stavebno-stolársky výrobok.</a:t>
            </a:r>
            <a:endParaRPr lang="cs-CZ"/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352800"/>
            <a:ext cx="24955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animBg="1"/>
      <p:bldP spid="103428" grpId="0" autoUpdateAnimBg="0"/>
      <p:bldP spid="10342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2514600"/>
          </a:xfrm>
        </p:spPr>
        <p:txBody>
          <a:bodyPr/>
          <a:lstStyle/>
          <a:p>
            <a:pPr eaLnBrk="1" hangingPunct="1">
              <a:defRPr/>
            </a:pPr>
            <a:r>
              <a:rPr lang="sk-SK" sz="6600" smtClean="0">
                <a:solidFill>
                  <a:schemeClr val="folHlink"/>
                </a:solidFill>
              </a:rPr>
              <a:t>2-ročné</a:t>
            </a:r>
            <a:r>
              <a:rPr lang="cs-CZ" sz="6600" smtClean="0">
                <a:solidFill>
                  <a:schemeClr val="folHlink"/>
                </a:solidFill>
              </a:rPr>
              <a:t> </a:t>
            </a:r>
            <a:r>
              <a:rPr lang="sk-SK" sz="6600" smtClean="0">
                <a:solidFill>
                  <a:schemeClr val="folHlink"/>
                </a:solidFill>
              </a:rPr>
              <a:t>učebné odbory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763000" cy="533400"/>
          </a:xfrm>
        </p:spPr>
        <p:txBody>
          <a:bodyPr/>
          <a:lstStyle/>
          <a:p>
            <a:pPr algn="l" eaLnBrk="1" hangingPunct="1">
              <a:defRPr/>
            </a:pPr>
            <a:r>
              <a:rPr lang="sk-SK" sz="2400" i="1" smtClean="0"/>
              <a:t>2-ročné učebné odbory </a:t>
            </a:r>
            <a:endParaRPr lang="cs-CZ" sz="2400" i="1" smtClean="0"/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228600" y="533400"/>
            <a:ext cx="86868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</p:spPr>
        <p:txBody>
          <a:bodyPr wrap="none"/>
          <a:lstStyle/>
          <a:p>
            <a:endParaRPr lang="sk-SK"/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0" y="23622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sk-SK" sz="4000" b="1"/>
              <a:t>STAVEBNÁ VÝROBA</a:t>
            </a:r>
            <a:endParaRPr lang="sk-SK" sz="3200"/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0" y="32766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sk-SK" sz="4000" b="1"/>
              <a:t>STROJÁRSKA VÝROBA</a:t>
            </a:r>
            <a:endParaRPr lang="sk-SK" sz="320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autoUpdateAnimBg="0"/>
      <p:bldP spid="6554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2514600"/>
          </a:xfrm>
        </p:spPr>
        <p:txBody>
          <a:bodyPr/>
          <a:lstStyle/>
          <a:p>
            <a:pPr eaLnBrk="1" hangingPunct="1">
              <a:defRPr/>
            </a:pPr>
            <a:r>
              <a:rPr lang="cs-CZ" sz="6600" smtClean="0">
                <a:solidFill>
                  <a:schemeClr val="folHlink"/>
                </a:solidFill>
              </a:rPr>
              <a:t>Nadstavbové štúdium</a:t>
            </a:r>
            <a:endParaRPr lang="cs-CZ" smtClean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sk-SK" sz="2600" i="1" smtClean="0"/>
              <a:t>Študijné odbory s maturitou - nadstavbové štúdium</a:t>
            </a:r>
            <a:endParaRPr lang="cs-CZ" sz="2800" i="1" smtClean="0"/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228600" y="533400"/>
            <a:ext cx="86868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</p:spPr>
        <p:txBody>
          <a:bodyPr wrap="none"/>
          <a:lstStyle/>
          <a:p>
            <a:endParaRPr lang="sk-SK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04800" y="685800"/>
            <a:ext cx="83820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sk-SK" sz="4000" b="1" dirty="0"/>
              <a:t>STROJÁRSTVO</a:t>
            </a:r>
            <a:r>
              <a:rPr lang="sk-SK" sz="3200" dirty="0"/>
              <a:t/>
            </a:r>
            <a:br>
              <a:rPr lang="sk-SK" sz="3200" dirty="0"/>
            </a:br>
            <a:endParaRPr lang="sk-SK" sz="3200" dirty="0"/>
          </a:p>
          <a:p>
            <a:pPr algn="ctr" eaLnBrk="1" hangingPunct="1">
              <a:spcBef>
                <a:spcPct val="50000"/>
              </a:spcBef>
            </a:pPr>
            <a:r>
              <a:rPr lang="sk-SK" sz="1800" b="1" i="1" dirty="0">
                <a:solidFill>
                  <a:srgbClr val="FFFFCC"/>
                </a:solidFill>
              </a:rPr>
              <a:t>Nadobudnuté vzdelanie: Úplné stredné odborné – ISCED 3A</a:t>
            </a:r>
            <a:br>
              <a:rPr lang="sk-SK" sz="1800" b="1" i="1" dirty="0">
                <a:solidFill>
                  <a:srgbClr val="FFFFCC"/>
                </a:solidFill>
              </a:rPr>
            </a:br>
            <a:r>
              <a:rPr lang="sk-SK" sz="1800" b="1" i="1" dirty="0">
                <a:solidFill>
                  <a:srgbClr val="FFFFCC"/>
                </a:solidFill>
              </a:rPr>
              <a:t>Dĺžka štúdia: 2 roky</a:t>
            </a:r>
            <a:br>
              <a:rPr lang="sk-SK" sz="1800" b="1" i="1" dirty="0">
                <a:solidFill>
                  <a:srgbClr val="FFFFCC"/>
                </a:solidFill>
              </a:rPr>
            </a:br>
            <a:r>
              <a:rPr lang="sk-SK" sz="1800" b="1" i="1" dirty="0">
                <a:solidFill>
                  <a:srgbClr val="FFFFCC"/>
                </a:solidFill>
              </a:rPr>
              <a:t>Doklad o vzdelaní: Maturitné vysvedčenie </a:t>
            </a:r>
            <a:br>
              <a:rPr lang="sk-SK" sz="1800" b="1" i="1" dirty="0">
                <a:solidFill>
                  <a:srgbClr val="FFFFCC"/>
                </a:solidFill>
              </a:rPr>
            </a:br>
            <a:r>
              <a:rPr lang="sk-SK" sz="1800" b="1" i="1" dirty="0">
                <a:solidFill>
                  <a:srgbClr val="FFFFCC"/>
                </a:solidFill>
              </a:rPr>
              <a:t>Spôsob ukončenia štúdia: Maturitná skúška</a:t>
            </a:r>
            <a:endParaRPr lang="cs-CZ" sz="1800" b="1" i="1" dirty="0">
              <a:solidFill>
                <a:srgbClr val="FFFFCC"/>
              </a:solidFill>
            </a:endParaRP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228600" y="5105400"/>
            <a:ext cx="86106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ts val="500"/>
              </a:spcBef>
              <a:spcAft>
                <a:spcPts val="500"/>
              </a:spcAft>
            </a:pPr>
            <a:r>
              <a:rPr lang="cs-CZ" sz="1400" dirty="0">
                <a:latin typeface="Verdana" pitchFamily="34" charset="0"/>
              </a:rPr>
              <a:t>V </a:t>
            </a:r>
            <a:r>
              <a:rPr lang="cs-CZ" sz="1400" dirty="0" err="1">
                <a:latin typeface="Verdana" pitchFamily="34" charset="0"/>
              </a:rPr>
              <a:t>zameraní</a:t>
            </a:r>
            <a:r>
              <a:rPr lang="cs-CZ" sz="1400" dirty="0">
                <a:latin typeface="Verdana" pitchFamily="34" charset="0"/>
              </a:rPr>
              <a:t> na výrobu, montáž a opravy </a:t>
            </a:r>
            <a:r>
              <a:rPr lang="cs-CZ" sz="1400" dirty="0" err="1" smtClean="0">
                <a:latin typeface="Verdana" pitchFamily="34" charset="0"/>
              </a:rPr>
              <a:t>prístrojov</a:t>
            </a:r>
            <a:r>
              <a:rPr lang="cs-CZ" sz="1400" dirty="0" smtClean="0">
                <a:latin typeface="Verdana" pitchFamily="34" charset="0"/>
              </a:rPr>
              <a:t>, </a:t>
            </a:r>
            <a:r>
              <a:rPr lang="cs-CZ" sz="1400" dirty="0" err="1" smtClean="0">
                <a:latin typeface="Verdana" pitchFamily="34" charset="0"/>
              </a:rPr>
              <a:t>strojov</a:t>
            </a:r>
            <a:r>
              <a:rPr lang="cs-CZ" sz="1400" dirty="0" smtClean="0">
                <a:latin typeface="Verdana" pitchFamily="34" charset="0"/>
              </a:rPr>
              <a:t>  </a:t>
            </a:r>
            <a:r>
              <a:rPr lang="cs-CZ" sz="1400" dirty="0">
                <a:latin typeface="Verdana" pitchFamily="34" charset="0"/>
              </a:rPr>
              <a:t>a </a:t>
            </a:r>
            <a:r>
              <a:rPr lang="cs-CZ" sz="1400" dirty="0" err="1">
                <a:latin typeface="Verdana" pitchFamily="34" charset="0"/>
              </a:rPr>
              <a:t>zariadení</a:t>
            </a:r>
            <a:r>
              <a:rPr lang="cs-CZ" sz="1400" dirty="0">
                <a:latin typeface="Verdana" pitchFamily="34" charset="0"/>
              </a:rPr>
              <a:t> si študenti </a:t>
            </a:r>
            <a:r>
              <a:rPr lang="cs-CZ" sz="1400" dirty="0" err="1">
                <a:latin typeface="Verdana" pitchFamily="34" charset="0"/>
              </a:rPr>
              <a:t>prehlbujú</a:t>
            </a:r>
            <a:r>
              <a:rPr lang="cs-CZ" sz="1400" dirty="0">
                <a:latin typeface="Verdana" pitchFamily="34" charset="0"/>
              </a:rPr>
              <a:t> </a:t>
            </a:r>
            <a:r>
              <a:rPr lang="cs-CZ" sz="1400" dirty="0" err="1">
                <a:latin typeface="Verdana" pitchFamily="34" charset="0"/>
              </a:rPr>
              <a:t>vedomosti</a:t>
            </a:r>
            <a:r>
              <a:rPr lang="cs-CZ" sz="1400" dirty="0">
                <a:latin typeface="Verdana" pitchFamily="34" charset="0"/>
              </a:rPr>
              <a:t> a zručnosti získané </a:t>
            </a:r>
            <a:r>
              <a:rPr lang="cs-CZ" sz="1400" dirty="0" err="1">
                <a:latin typeface="Verdana" pitchFamily="34" charset="0"/>
              </a:rPr>
              <a:t>počas</a:t>
            </a:r>
            <a:r>
              <a:rPr lang="cs-CZ" sz="1400" dirty="0">
                <a:latin typeface="Verdana" pitchFamily="34" charset="0"/>
              </a:rPr>
              <a:t> </a:t>
            </a:r>
            <a:r>
              <a:rPr lang="cs-CZ" sz="1400" dirty="0" err="1">
                <a:latin typeface="Verdana" pitchFamily="34" charset="0"/>
              </a:rPr>
              <a:t>štúdia</a:t>
            </a:r>
            <a:r>
              <a:rPr lang="cs-CZ" sz="1400" dirty="0">
                <a:latin typeface="Verdana" pitchFamily="34" charset="0"/>
              </a:rPr>
              <a:t> v </a:t>
            </a:r>
            <a:r>
              <a:rPr lang="cs-CZ" sz="1400" dirty="0" err="1" smtClean="0">
                <a:latin typeface="Verdana" pitchFamily="34" charset="0"/>
              </a:rPr>
              <a:t>štúdijnom</a:t>
            </a:r>
            <a:r>
              <a:rPr lang="cs-CZ" sz="1400" dirty="0" smtClean="0">
                <a:latin typeface="Verdana" pitchFamily="34" charset="0"/>
              </a:rPr>
              <a:t> odbore </a:t>
            </a:r>
            <a:r>
              <a:rPr lang="cs-CZ" sz="1400" dirty="0" err="1">
                <a:latin typeface="Verdana" pitchFamily="34" charset="0"/>
              </a:rPr>
              <a:t>najmä</a:t>
            </a:r>
            <a:r>
              <a:rPr lang="cs-CZ" sz="1400" dirty="0">
                <a:latin typeface="Verdana" pitchFamily="34" charset="0"/>
              </a:rPr>
              <a:t> v oblasti </a:t>
            </a:r>
            <a:r>
              <a:rPr lang="cs-CZ" sz="1400" dirty="0" err="1">
                <a:latin typeface="Verdana" pitchFamily="34" charset="0"/>
              </a:rPr>
              <a:t>riadenia</a:t>
            </a:r>
            <a:r>
              <a:rPr lang="cs-CZ" sz="1400" dirty="0">
                <a:latin typeface="Verdana" pitchFamily="34" charset="0"/>
              </a:rPr>
              <a:t> výroby, montáže a opravách </a:t>
            </a:r>
            <a:r>
              <a:rPr lang="cs-CZ" sz="1400" dirty="0" err="1">
                <a:latin typeface="Verdana" pitchFamily="34" charset="0"/>
              </a:rPr>
              <a:t>zložitých</a:t>
            </a:r>
            <a:r>
              <a:rPr lang="cs-CZ" sz="1400" dirty="0">
                <a:latin typeface="Verdana" pitchFamily="34" charset="0"/>
              </a:rPr>
              <a:t> </a:t>
            </a:r>
            <a:r>
              <a:rPr lang="cs-CZ" sz="1400" dirty="0" err="1">
                <a:latin typeface="Verdana" pitchFamily="34" charset="0"/>
              </a:rPr>
              <a:t>strojov</a:t>
            </a:r>
            <a:r>
              <a:rPr lang="cs-CZ" sz="1400" dirty="0">
                <a:latin typeface="Verdana" pitchFamily="34" charset="0"/>
              </a:rPr>
              <a:t>, </a:t>
            </a:r>
            <a:r>
              <a:rPr lang="cs-CZ" sz="1400" dirty="0" err="1">
                <a:latin typeface="Verdana" pitchFamily="34" charset="0"/>
              </a:rPr>
              <a:t>prístrojov</a:t>
            </a:r>
            <a:r>
              <a:rPr lang="cs-CZ" sz="1400" dirty="0">
                <a:latin typeface="Verdana" pitchFamily="34" charset="0"/>
              </a:rPr>
              <a:t> a </a:t>
            </a:r>
            <a:r>
              <a:rPr lang="cs-CZ" sz="1400" dirty="0" err="1">
                <a:latin typeface="Verdana" pitchFamily="34" charset="0"/>
              </a:rPr>
              <a:t>zariadení</a:t>
            </a:r>
            <a:r>
              <a:rPr lang="cs-CZ" sz="1400" dirty="0">
                <a:latin typeface="Verdana" pitchFamily="34" charset="0"/>
              </a:rPr>
              <a:t> využívaných </a:t>
            </a:r>
            <a:r>
              <a:rPr lang="cs-CZ" sz="1400" dirty="0" err="1">
                <a:latin typeface="Verdana" pitchFamily="34" charset="0"/>
              </a:rPr>
              <a:t>pri</a:t>
            </a:r>
            <a:r>
              <a:rPr lang="cs-CZ" sz="1400" dirty="0">
                <a:latin typeface="Verdana" pitchFamily="34" charset="0"/>
              </a:rPr>
              <a:t> </a:t>
            </a:r>
            <a:r>
              <a:rPr lang="cs-CZ" sz="1400" dirty="0" err="1">
                <a:latin typeface="Verdana" pitchFamily="34" charset="0"/>
              </a:rPr>
              <a:t>moderných</a:t>
            </a:r>
            <a:r>
              <a:rPr lang="cs-CZ" sz="1400" dirty="0">
                <a:latin typeface="Verdana" pitchFamily="34" charset="0"/>
              </a:rPr>
              <a:t> </a:t>
            </a:r>
            <a:r>
              <a:rPr lang="cs-CZ" sz="1400" dirty="0" err="1">
                <a:latin typeface="Verdana" pitchFamily="34" charset="0"/>
              </a:rPr>
              <a:t>progresívnych</a:t>
            </a:r>
            <a:r>
              <a:rPr lang="cs-CZ" sz="1400" dirty="0">
                <a:latin typeface="Verdana" pitchFamily="34" charset="0"/>
              </a:rPr>
              <a:t> </a:t>
            </a:r>
            <a:r>
              <a:rPr lang="cs-CZ" sz="1400" dirty="0" err="1">
                <a:latin typeface="Verdana" pitchFamily="34" charset="0"/>
              </a:rPr>
              <a:t>technológiach</a:t>
            </a:r>
            <a:r>
              <a:rPr lang="cs-CZ" sz="1400" dirty="0">
                <a:latin typeface="Verdana" pitchFamily="34" charset="0"/>
              </a:rPr>
              <a:t> a </a:t>
            </a:r>
            <a:r>
              <a:rPr lang="cs-CZ" sz="1400" dirty="0" err="1">
                <a:latin typeface="Verdana" pitchFamily="34" charset="0"/>
              </a:rPr>
              <a:t>zabezpečovanie</a:t>
            </a:r>
            <a:r>
              <a:rPr lang="cs-CZ" sz="1400" dirty="0">
                <a:latin typeface="Verdana" pitchFamily="34" charset="0"/>
              </a:rPr>
              <a:t> </a:t>
            </a:r>
            <a:r>
              <a:rPr lang="cs-CZ" sz="1400" dirty="0" err="1">
                <a:latin typeface="Verdana" pitchFamily="34" charset="0"/>
              </a:rPr>
              <a:t>ich</a:t>
            </a:r>
            <a:r>
              <a:rPr lang="cs-CZ" sz="1400" dirty="0">
                <a:latin typeface="Verdana" pitchFamily="34" charset="0"/>
              </a:rPr>
              <a:t> bezporuchového chodu. Absolventi tohoto odboru </a:t>
            </a:r>
            <a:r>
              <a:rPr lang="cs-CZ" sz="1400" dirty="0" err="1">
                <a:latin typeface="Verdana" pitchFamily="34" charset="0"/>
              </a:rPr>
              <a:t>sa</a:t>
            </a:r>
            <a:r>
              <a:rPr lang="cs-CZ" sz="1400" dirty="0">
                <a:latin typeface="Verdana" pitchFamily="34" charset="0"/>
              </a:rPr>
              <a:t> </a:t>
            </a:r>
            <a:r>
              <a:rPr lang="cs-CZ" sz="1400" dirty="0" err="1">
                <a:latin typeface="Verdana" pitchFamily="34" charset="0"/>
              </a:rPr>
              <a:t>uplatňujú</a:t>
            </a:r>
            <a:r>
              <a:rPr lang="cs-CZ" sz="1400" dirty="0">
                <a:latin typeface="Verdana" pitchFamily="34" charset="0"/>
              </a:rPr>
              <a:t> v praxi </a:t>
            </a:r>
            <a:r>
              <a:rPr lang="cs-CZ" sz="1400" dirty="0" err="1">
                <a:latin typeface="Verdana" pitchFamily="34" charset="0"/>
              </a:rPr>
              <a:t>ako</a:t>
            </a:r>
            <a:r>
              <a:rPr lang="cs-CZ" sz="1400" dirty="0">
                <a:latin typeface="Verdana" pitchFamily="34" charset="0"/>
              </a:rPr>
              <a:t> </a:t>
            </a:r>
            <a:r>
              <a:rPr lang="cs-CZ" sz="1400" dirty="0" err="1">
                <a:latin typeface="Verdana" pitchFamily="34" charset="0"/>
              </a:rPr>
              <a:t>majstri</a:t>
            </a:r>
            <a:r>
              <a:rPr lang="cs-CZ" sz="1400" dirty="0">
                <a:latin typeface="Verdana" pitchFamily="34" charset="0"/>
              </a:rPr>
              <a:t> výroby, servisní technici i </a:t>
            </a:r>
            <a:r>
              <a:rPr lang="cs-CZ" sz="1400" dirty="0" err="1">
                <a:latin typeface="Verdana" pitchFamily="34" charset="0"/>
              </a:rPr>
              <a:t>konštruktéri</a:t>
            </a:r>
            <a:r>
              <a:rPr lang="cs-CZ" sz="1400" dirty="0">
                <a:latin typeface="Verdana" pitchFamily="34" charset="0"/>
              </a:rPr>
              <a:t>. </a:t>
            </a:r>
            <a:r>
              <a:rPr lang="cs-CZ" sz="1400" dirty="0" err="1">
                <a:latin typeface="Verdana" pitchFamily="34" charset="0"/>
              </a:rPr>
              <a:t>Majú</a:t>
            </a:r>
            <a:r>
              <a:rPr lang="cs-CZ" sz="1400" dirty="0">
                <a:latin typeface="Verdana" pitchFamily="34" charset="0"/>
              </a:rPr>
              <a:t> </a:t>
            </a:r>
            <a:r>
              <a:rPr lang="cs-CZ" sz="1400" dirty="0" err="1">
                <a:latin typeface="Verdana" pitchFamily="34" charset="0"/>
              </a:rPr>
              <a:t>samozrejme</a:t>
            </a:r>
            <a:r>
              <a:rPr lang="cs-CZ" sz="1400" dirty="0">
                <a:latin typeface="Verdana" pitchFamily="34" charset="0"/>
              </a:rPr>
              <a:t> </a:t>
            </a:r>
            <a:r>
              <a:rPr lang="cs-CZ" sz="1400" dirty="0" err="1">
                <a:latin typeface="Verdana" pitchFamily="34" charset="0"/>
              </a:rPr>
              <a:t>možnosť</a:t>
            </a:r>
            <a:r>
              <a:rPr lang="cs-CZ" sz="1400" dirty="0">
                <a:latin typeface="Verdana" pitchFamily="34" charset="0"/>
              </a:rPr>
              <a:t> </a:t>
            </a:r>
            <a:r>
              <a:rPr lang="cs-CZ" sz="1400" dirty="0" err="1">
                <a:latin typeface="Verdana" pitchFamily="34" charset="0"/>
              </a:rPr>
              <a:t>pokračovať</a:t>
            </a:r>
            <a:r>
              <a:rPr lang="cs-CZ" sz="1400" dirty="0">
                <a:latin typeface="Verdana" pitchFamily="34" charset="0"/>
              </a:rPr>
              <a:t> na </a:t>
            </a:r>
            <a:r>
              <a:rPr lang="cs-CZ" sz="1400" dirty="0" err="1">
                <a:latin typeface="Verdana" pitchFamily="34" charset="0"/>
              </a:rPr>
              <a:t>vysokej</a:t>
            </a:r>
            <a:r>
              <a:rPr lang="cs-CZ" sz="1400" dirty="0">
                <a:latin typeface="Verdana" pitchFamily="34" charset="0"/>
              </a:rPr>
              <a:t> škole </a:t>
            </a:r>
            <a:r>
              <a:rPr lang="cs-CZ" sz="1400" dirty="0" err="1">
                <a:latin typeface="Verdana" pitchFamily="34" charset="0"/>
              </a:rPr>
              <a:t>bakalárskym</a:t>
            </a:r>
            <a:r>
              <a:rPr lang="cs-CZ" sz="1400" dirty="0">
                <a:latin typeface="Verdana" pitchFamily="34" charset="0"/>
              </a:rPr>
              <a:t> </a:t>
            </a:r>
            <a:r>
              <a:rPr lang="cs-CZ" sz="1400" dirty="0" err="1">
                <a:latin typeface="Verdana" pitchFamily="34" charset="0"/>
              </a:rPr>
              <a:t>alebo</a:t>
            </a:r>
            <a:r>
              <a:rPr lang="cs-CZ" sz="1400" dirty="0">
                <a:latin typeface="Verdana" pitchFamily="34" charset="0"/>
              </a:rPr>
              <a:t> </a:t>
            </a:r>
            <a:r>
              <a:rPr lang="cs-CZ" sz="1400" dirty="0" err="1">
                <a:latin typeface="Verdana" pitchFamily="34" charset="0"/>
              </a:rPr>
              <a:t>inžinierskym</a:t>
            </a:r>
            <a:r>
              <a:rPr lang="cs-CZ" sz="1400" dirty="0">
                <a:latin typeface="Verdana" pitchFamily="34" charset="0"/>
              </a:rPr>
              <a:t> </a:t>
            </a:r>
            <a:r>
              <a:rPr lang="cs-CZ" sz="1400" dirty="0" err="1">
                <a:latin typeface="Verdana" pitchFamily="34" charset="0"/>
              </a:rPr>
              <a:t>štúdiom</a:t>
            </a:r>
            <a:r>
              <a:rPr lang="cs-CZ" sz="1400" dirty="0">
                <a:latin typeface="Verdana" pitchFamily="34" charset="0"/>
              </a:rPr>
              <a:t>.</a:t>
            </a:r>
          </a:p>
        </p:txBody>
      </p:sp>
      <p:pic>
        <p:nvPicPr>
          <p:cNvPr id="54282" name="Picture 10" descr="nc_stro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200400"/>
            <a:ext cx="2286000" cy="1563688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utoUpdateAnimBg="0"/>
      <p:bldP spid="54280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sk-SK" sz="2600" i="1" smtClean="0"/>
              <a:t>Študijné odbory s maturitou - nadstavbové štúdium</a:t>
            </a:r>
            <a:r>
              <a:rPr lang="sk-SK" sz="2800" i="1" smtClean="0"/>
              <a:t> </a:t>
            </a:r>
            <a:endParaRPr lang="cs-CZ" sz="2800" i="1" smtClean="0"/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>
            <a:off x="228600" y="533400"/>
            <a:ext cx="86868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</p:spPr>
        <p:txBody>
          <a:bodyPr wrap="none"/>
          <a:lstStyle/>
          <a:p>
            <a:endParaRPr lang="sk-SK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04800" y="685800"/>
            <a:ext cx="838200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sk-SK" sz="4000" b="1"/>
              <a:t>ELEKTROTECHNIKA</a:t>
            </a:r>
            <a:r>
              <a:rPr lang="sk-SK" sz="3200"/>
              <a:t/>
            </a:r>
            <a:br>
              <a:rPr lang="sk-SK" sz="3200"/>
            </a:br>
            <a:r>
              <a:rPr lang="sk-SK" sz="1800" b="1" i="1">
                <a:solidFill>
                  <a:srgbClr val="FFFFCC"/>
                </a:solidFill>
              </a:rPr>
              <a:t>Nadobudnuté vzdelanie: Úplné stredné odborné – ISCED 3A</a:t>
            </a:r>
            <a:r>
              <a:rPr lang="sk-SK"/>
              <a:t> </a:t>
            </a:r>
            <a:r>
              <a:rPr lang="sk-SK" sz="1800" b="1" i="1">
                <a:solidFill>
                  <a:srgbClr val="FFFFCC"/>
                </a:solidFill>
              </a:rPr>
              <a:t/>
            </a:r>
            <a:br>
              <a:rPr lang="sk-SK" sz="1800" b="1" i="1">
                <a:solidFill>
                  <a:srgbClr val="FFFFCC"/>
                </a:solidFill>
              </a:rPr>
            </a:br>
            <a:r>
              <a:rPr lang="sk-SK" sz="1800" b="1" i="1">
                <a:solidFill>
                  <a:srgbClr val="FFFFCC"/>
                </a:solidFill>
              </a:rPr>
              <a:t>Dĺžka štúdia: 2 roky</a:t>
            </a:r>
            <a:br>
              <a:rPr lang="sk-SK" sz="1800" b="1" i="1">
                <a:solidFill>
                  <a:srgbClr val="FFFFCC"/>
                </a:solidFill>
              </a:rPr>
            </a:br>
            <a:r>
              <a:rPr lang="sk-SK" sz="1800" b="1" i="1">
                <a:solidFill>
                  <a:srgbClr val="FFFFCC"/>
                </a:solidFill>
              </a:rPr>
              <a:t>Doklad o vzdelaní: Maturitné vysvedčenie </a:t>
            </a:r>
            <a:br>
              <a:rPr lang="sk-SK" sz="1800" b="1" i="1">
                <a:solidFill>
                  <a:srgbClr val="FFFFCC"/>
                </a:solidFill>
              </a:rPr>
            </a:br>
            <a:r>
              <a:rPr lang="sk-SK" sz="1800" b="1" i="1">
                <a:solidFill>
                  <a:srgbClr val="FFFFCC"/>
                </a:solidFill>
              </a:rPr>
              <a:t>Spôsob ukončenia štúdia: Maturitná skúška</a:t>
            </a:r>
            <a:endParaRPr lang="cs-CZ" sz="1800" b="1" i="1">
              <a:solidFill>
                <a:srgbClr val="FFFFCC"/>
              </a:solidFill>
            </a:endParaRPr>
          </a:p>
        </p:txBody>
      </p:sp>
      <p:pic>
        <p:nvPicPr>
          <p:cNvPr id="53253" name="Picture 5" descr="medieln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667000"/>
            <a:ext cx="1447800" cy="10922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228600" y="3962400"/>
            <a:ext cx="8610600" cy="271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ts val="500"/>
              </a:spcBef>
              <a:spcAft>
                <a:spcPts val="500"/>
              </a:spcAft>
            </a:pPr>
            <a:r>
              <a:rPr lang="cs-CZ" sz="1400" dirty="0">
                <a:latin typeface="Verdana" pitchFamily="34" charset="0"/>
              </a:rPr>
              <a:t>V </a:t>
            </a:r>
            <a:r>
              <a:rPr lang="cs-CZ" sz="1400" dirty="0" err="1">
                <a:latin typeface="Verdana" pitchFamily="34" charset="0"/>
              </a:rPr>
              <a:t>zameraní</a:t>
            </a:r>
            <a:r>
              <a:rPr lang="cs-CZ" sz="1400" dirty="0">
                <a:latin typeface="Verdana" pitchFamily="34" charset="0"/>
              </a:rPr>
              <a:t> na výrobu, </a:t>
            </a:r>
            <a:r>
              <a:rPr lang="cs-CZ" sz="1400" dirty="0" err="1">
                <a:latin typeface="Verdana" pitchFamily="34" charset="0"/>
              </a:rPr>
              <a:t>prevádzku</a:t>
            </a:r>
            <a:r>
              <a:rPr lang="cs-CZ" sz="1400" dirty="0">
                <a:latin typeface="Verdana" pitchFamily="34" charset="0"/>
              </a:rPr>
              <a:t> elektrických </a:t>
            </a:r>
            <a:r>
              <a:rPr lang="cs-CZ" sz="1400" dirty="0" err="1">
                <a:latin typeface="Verdana" pitchFamily="34" charset="0"/>
              </a:rPr>
              <a:t>strojov</a:t>
            </a:r>
            <a:r>
              <a:rPr lang="cs-CZ" sz="1400" dirty="0">
                <a:latin typeface="Verdana" pitchFamily="34" charset="0"/>
              </a:rPr>
              <a:t> a </a:t>
            </a:r>
            <a:r>
              <a:rPr lang="cs-CZ" sz="1400" dirty="0" err="1">
                <a:latin typeface="Verdana" pitchFamily="34" charset="0"/>
              </a:rPr>
              <a:t>zariadení</a:t>
            </a:r>
            <a:r>
              <a:rPr lang="cs-CZ" sz="1400" dirty="0">
                <a:latin typeface="Verdana" pitchFamily="34" charset="0"/>
              </a:rPr>
              <a:t> si absolvent </a:t>
            </a:r>
            <a:r>
              <a:rPr lang="cs-CZ" sz="1400" dirty="0" err="1">
                <a:latin typeface="Verdana" pitchFamily="34" charset="0"/>
              </a:rPr>
              <a:t>prehĺbi</a:t>
            </a:r>
            <a:r>
              <a:rPr lang="cs-CZ" sz="1400" dirty="0">
                <a:latin typeface="Verdana" pitchFamily="34" charset="0"/>
              </a:rPr>
              <a:t> </a:t>
            </a:r>
            <a:r>
              <a:rPr lang="cs-CZ" sz="1400" dirty="0" err="1">
                <a:latin typeface="Verdana" pitchFamily="34" charset="0"/>
              </a:rPr>
              <a:t>vedomosti</a:t>
            </a:r>
            <a:r>
              <a:rPr lang="cs-CZ" sz="1400" dirty="0">
                <a:latin typeface="Verdana" pitchFamily="34" charset="0"/>
              </a:rPr>
              <a:t> z </a:t>
            </a:r>
            <a:r>
              <a:rPr lang="cs-CZ" sz="1400" dirty="0" err="1">
                <a:latin typeface="Verdana" pitchFamily="34" charset="0"/>
              </a:rPr>
              <a:t>technológie</a:t>
            </a:r>
            <a:r>
              <a:rPr lang="cs-CZ" sz="1400" dirty="0">
                <a:latin typeface="Verdana" pitchFamily="34" charset="0"/>
              </a:rPr>
              <a:t> výroby a </a:t>
            </a:r>
            <a:r>
              <a:rPr lang="cs-CZ" sz="1400" dirty="0" err="1">
                <a:latin typeface="Verdana" pitchFamily="34" charset="0"/>
              </a:rPr>
              <a:t>funkčných</a:t>
            </a:r>
            <a:r>
              <a:rPr lang="cs-CZ" sz="1400" dirty="0">
                <a:latin typeface="Verdana" pitchFamily="34" charset="0"/>
              </a:rPr>
              <a:t> vlastností elektrických </a:t>
            </a:r>
            <a:r>
              <a:rPr lang="cs-CZ" sz="1400" dirty="0" err="1">
                <a:latin typeface="Verdana" pitchFamily="34" charset="0"/>
              </a:rPr>
              <a:t>strojov</a:t>
            </a:r>
            <a:r>
              <a:rPr lang="cs-CZ" sz="1400" dirty="0">
                <a:latin typeface="Verdana" pitchFamily="34" charset="0"/>
              </a:rPr>
              <a:t>, </a:t>
            </a:r>
            <a:r>
              <a:rPr lang="cs-CZ" sz="1400" dirty="0" err="1">
                <a:latin typeface="Verdana" pitchFamily="34" charset="0"/>
              </a:rPr>
              <a:t>prístrojov</a:t>
            </a:r>
            <a:r>
              <a:rPr lang="cs-CZ" sz="1400" dirty="0">
                <a:latin typeface="Verdana" pitchFamily="34" charset="0"/>
              </a:rPr>
              <a:t>, </a:t>
            </a:r>
            <a:r>
              <a:rPr lang="cs-CZ" sz="1400" dirty="0" err="1">
                <a:latin typeface="Verdana" pitchFamily="34" charset="0"/>
              </a:rPr>
              <a:t>zariadení</a:t>
            </a:r>
            <a:r>
              <a:rPr lang="cs-CZ" sz="1400" dirty="0">
                <a:latin typeface="Verdana" pitchFamily="34" charset="0"/>
              </a:rPr>
              <a:t>, z </a:t>
            </a:r>
            <a:r>
              <a:rPr lang="cs-CZ" sz="1400" dirty="0" err="1">
                <a:latin typeface="Verdana" pitchFamily="34" charset="0"/>
              </a:rPr>
              <a:t>ich</a:t>
            </a:r>
            <a:r>
              <a:rPr lang="cs-CZ" sz="1400" dirty="0">
                <a:latin typeface="Verdana" pitchFamily="34" charset="0"/>
              </a:rPr>
              <a:t> </a:t>
            </a:r>
            <a:r>
              <a:rPr lang="cs-CZ" sz="1400" dirty="0" err="1">
                <a:latin typeface="Verdana" pitchFamily="34" charset="0"/>
              </a:rPr>
              <a:t>efektívneho</a:t>
            </a:r>
            <a:r>
              <a:rPr lang="cs-CZ" sz="1400" dirty="0">
                <a:latin typeface="Verdana" pitchFamily="34" charset="0"/>
              </a:rPr>
              <a:t> </a:t>
            </a:r>
            <a:r>
              <a:rPr lang="cs-CZ" sz="1400" dirty="0" err="1">
                <a:latin typeface="Verdana" pitchFamily="34" charset="0"/>
              </a:rPr>
              <a:t>využívania</a:t>
            </a:r>
            <a:r>
              <a:rPr lang="cs-CZ" sz="1400" dirty="0">
                <a:latin typeface="Verdana" pitchFamily="34" charset="0"/>
              </a:rPr>
              <a:t> v </a:t>
            </a:r>
            <a:r>
              <a:rPr lang="cs-CZ" sz="1400" dirty="0" err="1">
                <a:latin typeface="Verdana" pitchFamily="34" charset="0"/>
              </a:rPr>
              <a:t>rôznych</a:t>
            </a:r>
            <a:r>
              <a:rPr lang="cs-CZ" sz="1400" dirty="0">
                <a:latin typeface="Verdana" pitchFamily="34" charset="0"/>
              </a:rPr>
              <a:t> </a:t>
            </a:r>
            <a:r>
              <a:rPr lang="cs-CZ" sz="1400" dirty="0" err="1">
                <a:latin typeface="Verdana" pitchFamily="34" charset="0"/>
              </a:rPr>
              <a:t>prevádzkových</a:t>
            </a:r>
            <a:r>
              <a:rPr lang="cs-CZ" sz="1400" dirty="0">
                <a:latin typeface="Verdana" pitchFamily="34" charset="0"/>
              </a:rPr>
              <a:t> </a:t>
            </a:r>
            <a:r>
              <a:rPr lang="cs-CZ" sz="1400" dirty="0" err="1">
                <a:latin typeface="Verdana" pitchFamily="34" charset="0"/>
              </a:rPr>
              <a:t>podmienkach</a:t>
            </a:r>
            <a:r>
              <a:rPr lang="cs-CZ" sz="1400" dirty="0">
                <a:latin typeface="Verdana" pitchFamily="34" charset="0"/>
              </a:rPr>
              <a:t> a </a:t>
            </a:r>
            <a:r>
              <a:rPr lang="cs-CZ" sz="1400" dirty="0" err="1">
                <a:latin typeface="Verdana" pitchFamily="34" charset="0"/>
              </a:rPr>
              <a:t>aplikáciách</a:t>
            </a:r>
            <a:r>
              <a:rPr lang="cs-CZ" sz="1400" dirty="0">
                <a:latin typeface="Verdana" pitchFamily="34" charset="0"/>
              </a:rPr>
              <a:t> </a:t>
            </a:r>
            <a:r>
              <a:rPr lang="cs-CZ" sz="1400" dirty="0" err="1">
                <a:latin typeface="Verdana" pitchFamily="34" charset="0"/>
              </a:rPr>
              <a:t>vrátane</a:t>
            </a:r>
            <a:r>
              <a:rPr lang="cs-CZ" sz="1400" dirty="0">
                <a:latin typeface="Verdana" pitchFamily="34" charset="0"/>
              </a:rPr>
              <a:t> automatizovaných </a:t>
            </a:r>
            <a:r>
              <a:rPr lang="cs-CZ" sz="1400" dirty="0" err="1">
                <a:latin typeface="Verdana" pitchFamily="34" charset="0"/>
              </a:rPr>
              <a:t>systémov</a:t>
            </a:r>
            <a:r>
              <a:rPr lang="cs-CZ" sz="1400" dirty="0">
                <a:latin typeface="Verdana" pitchFamily="34" charset="0"/>
              </a:rPr>
              <a:t> a využívaní </a:t>
            </a:r>
            <a:r>
              <a:rPr lang="cs-CZ" sz="1400" dirty="0" err="1">
                <a:latin typeface="Verdana" pitchFamily="34" charset="0"/>
              </a:rPr>
              <a:t>výkonovej</a:t>
            </a:r>
            <a:r>
              <a:rPr lang="cs-CZ" sz="1400" dirty="0">
                <a:latin typeface="Verdana" pitchFamily="34" charset="0"/>
              </a:rPr>
              <a:t> elektroniky na </a:t>
            </a:r>
            <a:r>
              <a:rPr lang="cs-CZ" sz="1400" dirty="0" err="1">
                <a:latin typeface="Verdana" pitchFamily="34" charset="0"/>
              </a:rPr>
              <a:t>menenie</a:t>
            </a:r>
            <a:r>
              <a:rPr lang="cs-CZ" sz="1400" dirty="0">
                <a:latin typeface="Verdana" pitchFamily="34" charset="0"/>
              </a:rPr>
              <a:t> </a:t>
            </a:r>
            <a:r>
              <a:rPr lang="cs-CZ" sz="1400" dirty="0" err="1">
                <a:latin typeface="Verdana" pitchFamily="34" charset="0"/>
              </a:rPr>
              <a:t>parametrov</a:t>
            </a:r>
            <a:r>
              <a:rPr lang="cs-CZ" sz="1400" dirty="0">
                <a:latin typeface="Verdana" pitchFamily="34" charset="0"/>
              </a:rPr>
              <a:t> </a:t>
            </a:r>
            <a:r>
              <a:rPr lang="cs-CZ" sz="1400" dirty="0" err="1">
                <a:latin typeface="Verdana" pitchFamily="34" charset="0"/>
              </a:rPr>
              <a:t>elektrickej</a:t>
            </a:r>
            <a:r>
              <a:rPr lang="cs-CZ" sz="1400" dirty="0">
                <a:latin typeface="Verdana" pitchFamily="34" charset="0"/>
              </a:rPr>
              <a:t> energie.</a:t>
            </a:r>
          </a:p>
          <a:p>
            <a:pPr algn="just" eaLnBrk="1" hangingPunct="1">
              <a:spcBef>
                <a:spcPts val="500"/>
              </a:spcBef>
              <a:spcAft>
                <a:spcPts val="500"/>
              </a:spcAft>
            </a:pPr>
            <a:r>
              <a:rPr lang="cs-CZ" sz="1400" dirty="0">
                <a:latin typeface="Verdana" pitchFamily="34" charset="0"/>
              </a:rPr>
              <a:t>V </a:t>
            </a:r>
            <a:r>
              <a:rPr lang="cs-CZ" sz="1400" dirty="0" err="1">
                <a:latin typeface="Verdana" pitchFamily="34" charset="0"/>
              </a:rPr>
              <a:t>zameraní</a:t>
            </a:r>
            <a:r>
              <a:rPr lang="cs-CZ" sz="1400" dirty="0">
                <a:latin typeface="Verdana" pitchFamily="34" charset="0"/>
              </a:rPr>
              <a:t> na elektronické </a:t>
            </a:r>
            <a:r>
              <a:rPr lang="cs-CZ" sz="1400" dirty="0" err="1">
                <a:latin typeface="Verdana" pitchFamily="34" charset="0"/>
              </a:rPr>
              <a:t>zariadenia</a:t>
            </a:r>
            <a:r>
              <a:rPr lang="cs-CZ" sz="1400" dirty="0">
                <a:latin typeface="Verdana" pitchFamily="34" charset="0"/>
              </a:rPr>
              <a:t> si absolvent </a:t>
            </a:r>
            <a:r>
              <a:rPr lang="cs-CZ" sz="1400" dirty="0" err="1" smtClean="0">
                <a:latin typeface="Verdana" pitchFamily="34" charset="0"/>
              </a:rPr>
              <a:t>prehĺbi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>
                <a:latin typeface="Verdana" pitchFamily="34" charset="0"/>
              </a:rPr>
              <a:t>vedomosti</a:t>
            </a:r>
            <a:r>
              <a:rPr lang="cs-CZ" sz="1400" dirty="0">
                <a:latin typeface="Verdana" pitchFamily="34" charset="0"/>
              </a:rPr>
              <a:t> o </a:t>
            </a:r>
            <a:r>
              <a:rPr lang="cs-CZ" sz="1400" dirty="0" err="1">
                <a:latin typeface="Verdana" pitchFamily="34" charset="0"/>
              </a:rPr>
              <a:t>funkčných</a:t>
            </a:r>
            <a:r>
              <a:rPr lang="cs-CZ" sz="1400" dirty="0">
                <a:latin typeface="Verdana" pitchFamily="34" charset="0"/>
              </a:rPr>
              <a:t> </a:t>
            </a:r>
            <a:r>
              <a:rPr lang="cs-CZ" sz="1400" dirty="0" err="1">
                <a:latin typeface="Verdana" pitchFamily="34" charset="0"/>
              </a:rPr>
              <a:t>vlastnostiach</a:t>
            </a:r>
            <a:r>
              <a:rPr lang="cs-CZ" sz="1400" dirty="0">
                <a:latin typeface="Verdana" pitchFamily="34" charset="0"/>
              </a:rPr>
              <a:t> elektronických </a:t>
            </a:r>
            <a:r>
              <a:rPr lang="cs-CZ" sz="1400" dirty="0" err="1">
                <a:latin typeface="Verdana" pitchFamily="34" charset="0"/>
              </a:rPr>
              <a:t>prvkov</a:t>
            </a:r>
            <a:r>
              <a:rPr lang="cs-CZ" sz="1400" dirty="0">
                <a:latin typeface="Verdana" pitchFamily="34" charset="0"/>
              </a:rPr>
              <a:t>, </a:t>
            </a:r>
            <a:r>
              <a:rPr lang="cs-CZ" sz="1400" dirty="0" err="1">
                <a:latin typeface="Verdana" pitchFamily="34" charset="0"/>
              </a:rPr>
              <a:t>súčiastok</a:t>
            </a:r>
            <a:r>
              <a:rPr lang="cs-CZ" sz="1400" dirty="0">
                <a:latin typeface="Verdana" pitchFamily="34" charset="0"/>
              </a:rPr>
              <a:t>, základných </a:t>
            </a:r>
            <a:r>
              <a:rPr lang="cs-CZ" sz="1400" dirty="0" err="1">
                <a:latin typeface="Verdana" pitchFamily="34" charset="0"/>
              </a:rPr>
              <a:t>konštrukčných</a:t>
            </a:r>
            <a:r>
              <a:rPr lang="cs-CZ" sz="1400" dirty="0">
                <a:latin typeface="Verdana" pitchFamily="34" charset="0"/>
              </a:rPr>
              <a:t> </a:t>
            </a:r>
            <a:r>
              <a:rPr lang="cs-CZ" sz="1400" dirty="0" err="1">
                <a:latin typeface="Verdana" pitchFamily="34" charset="0"/>
              </a:rPr>
              <a:t>obvodov</a:t>
            </a:r>
            <a:r>
              <a:rPr lang="cs-CZ" sz="1400" dirty="0">
                <a:latin typeface="Verdana" pitchFamily="34" charset="0"/>
              </a:rPr>
              <a:t>, náročných elektronických </a:t>
            </a:r>
            <a:r>
              <a:rPr lang="cs-CZ" sz="1400" dirty="0" err="1">
                <a:latin typeface="Verdana" pitchFamily="34" charset="0"/>
              </a:rPr>
              <a:t>systémov</a:t>
            </a:r>
            <a:r>
              <a:rPr lang="cs-CZ" sz="1400" dirty="0">
                <a:latin typeface="Verdana" pitchFamily="34" charset="0"/>
              </a:rPr>
              <a:t> a </a:t>
            </a:r>
            <a:r>
              <a:rPr lang="cs-CZ" sz="1400" dirty="0" err="1">
                <a:latin typeface="Verdana" pitchFamily="34" charset="0"/>
              </a:rPr>
              <a:t>ich</a:t>
            </a:r>
            <a:r>
              <a:rPr lang="cs-CZ" sz="1400" dirty="0">
                <a:latin typeface="Verdana" pitchFamily="34" charset="0"/>
              </a:rPr>
              <a:t> </a:t>
            </a:r>
            <a:r>
              <a:rPr lang="cs-CZ" sz="1400" dirty="0" err="1">
                <a:latin typeface="Verdana" pitchFamily="34" charset="0"/>
              </a:rPr>
              <a:t>aplikácii</a:t>
            </a:r>
            <a:r>
              <a:rPr lang="cs-CZ" sz="1400" dirty="0">
                <a:latin typeface="Verdana" pitchFamily="34" charset="0"/>
              </a:rPr>
              <a:t> do širokého spektra elektronických </a:t>
            </a:r>
            <a:r>
              <a:rPr lang="cs-CZ" sz="1400" dirty="0" err="1">
                <a:latin typeface="Verdana" pitchFamily="34" charset="0"/>
              </a:rPr>
              <a:t>zariadení</a:t>
            </a:r>
            <a:r>
              <a:rPr lang="cs-CZ" sz="1400" dirty="0">
                <a:latin typeface="Verdana" pitchFamily="34" charset="0"/>
              </a:rPr>
              <a:t>.</a:t>
            </a:r>
          </a:p>
          <a:p>
            <a:pPr algn="just" eaLnBrk="1" hangingPunct="1">
              <a:spcBef>
                <a:spcPts val="500"/>
              </a:spcBef>
              <a:spcAft>
                <a:spcPts val="500"/>
              </a:spcAft>
            </a:pPr>
            <a:r>
              <a:rPr lang="cs-CZ" sz="1400" dirty="0" err="1">
                <a:latin typeface="Verdana" pitchFamily="34" charset="0"/>
              </a:rPr>
              <a:t>Zamerania</a:t>
            </a:r>
            <a:r>
              <a:rPr lang="cs-CZ" sz="1400" dirty="0">
                <a:latin typeface="Verdana" pitchFamily="34" charset="0"/>
              </a:rPr>
              <a:t> </a:t>
            </a:r>
            <a:r>
              <a:rPr lang="cs-CZ" sz="1400" dirty="0" err="1">
                <a:latin typeface="Verdana" pitchFamily="34" charset="0"/>
              </a:rPr>
              <a:t>vyplývajú</a:t>
            </a:r>
            <a:r>
              <a:rPr lang="cs-CZ" sz="1400" dirty="0">
                <a:latin typeface="Verdana" pitchFamily="34" charset="0"/>
              </a:rPr>
              <a:t> z technického </a:t>
            </a:r>
            <a:r>
              <a:rPr lang="cs-CZ" sz="1400" dirty="0" err="1">
                <a:latin typeface="Verdana" pitchFamily="34" charset="0"/>
              </a:rPr>
              <a:t>rozvoja</a:t>
            </a:r>
            <a:r>
              <a:rPr lang="cs-CZ" sz="1400" dirty="0">
                <a:latin typeface="Verdana" pitchFamily="34" charset="0"/>
              </a:rPr>
              <a:t>, technologických </a:t>
            </a:r>
            <a:r>
              <a:rPr lang="cs-CZ" sz="1400" dirty="0" err="1">
                <a:latin typeface="Verdana" pitchFamily="34" charset="0"/>
              </a:rPr>
              <a:t>potrieb</a:t>
            </a:r>
            <a:r>
              <a:rPr lang="cs-CZ" sz="1400" dirty="0">
                <a:latin typeface="Verdana" pitchFamily="34" charset="0"/>
              </a:rPr>
              <a:t> praxe, trhu práce a možnosti školy.</a:t>
            </a:r>
            <a:endParaRPr lang="cs-CZ" dirty="0">
              <a:latin typeface="Verdana" pitchFamily="34" charset="0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utoUpdateAnimBg="0"/>
      <p:bldP spid="53256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sk-SK" smtClean="0"/>
              <a:t>PROJEKTY</a:t>
            </a:r>
            <a:endParaRPr lang="cs-CZ" smtClean="0"/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2895600"/>
            <a:ext cx="7848600" cy="29813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sz="2400" b="1" smtClean="0">
                <a:latin typeface="Arial" charset="0"/>
              </a:rPr>
              <a:t>Škola disponuje štyrmi učebňami výpočtovej techniky </a:t>
            </a:r>
          </a:p>
          <a:p>
            <a:pPr eaLnBrk="1" hangingPunct="1">
              <a:lnSpc>
                <a:spcPct val="80000"/>
              </a:lnSpc>
            </a:pPr>
            <a:r>
              <a:rPr lang="sk-SK" sz="2400" b="1" smtClean="0">
                <a:latin typeface="Arial" charset="0"/>
              </a:rPr>
              <a:t>Odborná učebňa programovania CNC strojov</a:t>
            </a:r>
          </a:p>
          <a:p>
            <a:pPr eaLnBrk="1" hangingPunct="1">
              <a:lnSpc>
                <a:spcPct val="80000"/>
              </a:lnSpc>
            </a:pPr>
            <a:r>
              <a:rPr lang="sk-SK" sz="2400" b="1" smtClean="0">
                <a:latin typeface="Arial" charset="0"/>
              </a:rPr>
              <a:t>Trvalé pripojenie na Internet </a:t>
            </a:r>
          </a:p>
          <a:p>
            <a:pPr eaLnBrk="1" hangingPunct="1">
              <a:lnSpc>
                <a:spcPct val="80000"/>
              </a:lnSpc>
            </a:pPr>
            <a:r>
              <a:rPr lang="sk-SK" sz="2400" b="1" smtClean="0">
                <a:latin typeface="Arial" charset="0"/>
              </a:rPr>
              <a:t>Učebne sú využívané na výučbu  všeobecnovzdelávacích a odborných predmetov a na mimoškolskú činnosť</a:t>
            </a:r>
            <a:endParaRPr lang="cs-CZ" sz="2800" smtClean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BlokTextu 3"/>
          <p:cNvSpPr txBox="1">
            <a:spLocks noChangeArrowheads="1"/>
          </p:cNvSpPr>
          <p:nvPr/>
        </p:nvSpPr>
        <p:spPr bwMode="auto">
          <a:xfrm>
            <a:off x="785813" y="1500188"/>
            <a:ext cx="792956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sk-SK"/>
          </a:p>
          <a:p>
            <a:pPr eaLnBrk="1" hangingPunct="1"/>
            <a:r>
              <a:rPr lang="sk-SK"/>
              <a:t>Od školského roka 2016/2017 ponúka SOŠT Piešťany nasledovné možnosti štúdia:</a:t>
            </a:r>
          </a:p>
          <a:p>
            <a:pPr eaLnBrk="1" hangingPunct="1"/>
            <a:endParaRPr lang="sk-SK"/>
          </a:p>
          <a:p>
            <a:pPr eaLnBrk="1" hangingPunct="1">
              <a:buFont typeface="Arial" charset="0"/>
              <a:buChar char="•"/>
            </a:pPr>
            <a:r>
              <a:rPr lang="sk-SK"/>
              <a:t> Štúdium v systéme školského vzdelávania bez zmluvného vzťahu medzi žiakom a zamestnávateľom</a:t>
            </a:r>
          </a:p>
          <a:p>
            <a:pPr eaLnBrk="1" hangingPunct="1">
              <a:buFont typeface="Arial" charset="0"/>
              <a:buChar char="•"/>
            </a:pPr>
            <a:endParaRPr lang="sk-SK"/>
          </a:p>
          <a:p>
            <a:pPr eaLnBrk="1" hangingPunct="1">
              <a:buFont typeface="Arial" charset="0"/>
              <a:buChar char="•"/>
            </a:pPr>
            <a:r>
              <a:rPr lang="sk-SK"/>
              <a:t> Štúdium v systéme duálneho vzdelávania (SDV) s učebnou zmluvou medzi zamestnávateľom a žiakom</a:t>
            </a:r>
          </a:p>
          <a:p>
            <a:pPr eaLnBrk="1" hangingPunct="1"/>
            <a:endParaRPr lang="sk-SK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1500" y="357188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 eaLnBrk="1" hangingPunct="1">
              <a:defRPr/>
            </a:pPr>
            <a:r>
              <a:rPr lang="sk-SK" sz="4400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Možnosti štúdia</a:t>
            </a:r>
            <a:endParaRPr lang="cs-CZ" sz="4400" kern="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81200"/>
            <a:ext cx="7848600" cy="1981200"/>
          </a:xfrm>
        </p:spPr>
        <p:txBody>
          <a:bodyPr/>
          <a:lstStyle/>
          <a:p>
            <a:pPr eaLnBrk="1" hangingPunct="1">
              <a:defRPr/>
            </a:pPr>
            <a:r>
              <a:rPr lang="sk-SK" smtClean="0"/>
              <a:t>Ďakujeme za pozornosť</a:t>
            </a:r>
            <a:endParaRPr lang="cs-CZ" smtClean="0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59436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sk-SK" i="1"/>
              <a:t>SOŠT Piešťany</a:t>
            </a:r>
            <a:endParaRPr lang="cs-CZ" i="1"/>
          </a:p>
        </p:txBody>
      </p:sp>
      <p:sp>
        <p:nvSpPr>
          <p:cNvPr id="31748" name="Line 5"/>
          <p:cNvSpPr>
            <a:spLocks noChangeShapeType="1"/>
          </p:cNvSpPr>
          <p:nvPr/>
        </p:nvSpPr>
        <p:spPr bwMode="auto">
          <a:xfrm>
            <a:off x="304800" y="56388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k-SK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BlokTextu 3"/>
          <p:cNvSpPr txBox="1">
            <a:spLocks noChangeArrowheads="1"/>
          </p:cNvSpPr>
          <p:nvPr/>
        </p:nvSpPr>
        <p:spPr bwMode="auto">
          <a:xfrm>
            <a:off x="0" y="785813"/>
            <a:ext cx="91440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endParaRPr lang="sk-SK" dirty="0"/>
          </a:p>
          <a:p>
            <a:pPr algn="just" eaLnBrk="1" hangingPunct="1"/>
            <a:r>
              <a:rPr lang="sk-SK" dirty="0"/>
              <a:t>SOŠT Piešťany sa v budúcom školskom roku zapojí do projektu duálneho vzdelávania pre študijné a učebné odbory, ktoré má v sieti a o ktoré prejavili záujem zamestnávatelia.</a:t>
            </a:r>
          </a:p>
          <a:p>
            <a:pPr eaLnBrk="1" hangingPunct="1"/>
            <a:endParaRPr lang="sk-SK" sz="1400" dirty="0"/>
          </a:p>
          <a:p>
            <a:pPr eaLnBrk="1" hangingPunct="1"/>
            <a:r>
              <a:rPr lang="sk-SK" sz="1800" dirty="0"/>
              <a:t>Pre budúci školský rok 2016/2017 požiadali o certifikáciu pre SDV títo zamestnávatelia v regióne Piešťany:</a:t>
            </a:r>
          </a:p>
          <a:p>
            <a:pPr eaLnBrk="1" hangingPunct="1"/>
            <a:endParaRPr lang="sk-SK" sz="1800" dirty="0"/>
          </a:p>
          <a:p>
            <a:pPr eaLnBrk="1" hangingPunct="1">
              <a:buFont typeface="Wingdings" pitchFamily="2" charset="2"/>
              <a:buChar char="ü"/>
            </a:pPr>
            <a:r>
              <a:rPr lang="sk-SK" sz="1800" dirty="0"/>
              <a:t> STAKOTRA  MANUFACTURING, s.r.o. Piešťany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sk-SK" sz="1800" dirty="0"/>
              <a:t> FOR </a:t>
            </a:r>
            <a:r>
              <a:rPr lang="sk-SK" sz="1800" dirty="0" err="1"/>
              <a:t>Clean</a:t>
            </a:r>
            <a:r>
              <a:rPr lang="sk-SK" sz="1800" dirty="0"/>
              <a:t>, a.s. Piešťany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sk-SK" sz="1800" dirty="0"/>
              <a:t> </a:t>
            </a:r>
            <a:r>
              <a:rPr lang="sk-SK" sz="1800" dirty="0" err="1"/>
              <a:t>Lindner</a:t>
            </a:r>
            <a:r>
              <a:rPr lang="sk-SK" sz="1800" dirty="0"/>
              <a:t> </a:t>
            </a:r>
            <a:r>
              <a:rPr lang="sk-SK" sz="1800" dirty="0" err="1"/>
              <a:t>Mobilier</a:t>
            </a:r>
            <a:r>
              <a:rPr lang="sk-SK" sz="1800" dirty="0"/>
              <a:t>, s.r.o. Madunice</a:t>
            </a:r>
          </a:p>
          <a:p>
            <a:pPr eaLnBrk="1" hangingPunct="1"/>
            <a:endParaRPr lang="sk-SK" sz="1800" dirty="0"/>
          </a:p>
          <a:p>
            <a:pPr eaLnBrk="1" hangingPunct="1"/>
            <a:r>
              <a:rPr lang="sk-SK" sz="1800" dirty="0"/>
              <a:t>pre odbory: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sk-SK" sz="1800" dirty="0"/>
              <a:t>2411 K       mechanik nastavovač (študijný)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sk-SK" sz="1800" dirty="0"/>
              <a:t>2413 K       mechanik strojov a zariadení (študijný)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sk-SK" sz="1800" dirty="0"/>
              <a:t>2426 K       programátor obrábacích a zváracích strojov a zariadení (študijný)                     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sk-SK" sz="1800" dirty="0"/>
              <a:t>2433 H       obrábač kovov (učebný)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sk-SK" sz="1800" dirty="0"/>
              <a:t>2466 H 02 </a:t>
            </a:r>
            <a:r>
              <a:rPr lang="sk-SK" sz="1800" dirty="0" smtClean="0"/>
              <a:t> mechanik </a:t>
            </a:r>
            <a:r>
              <a:rPr lang="sk-SK" sz="1800" dirty="0" err="1"/>
              <a:t>opravár-stroje</a:t>
            </a:r>
            <a:r>
              <a:rPr lang="sk-SK" sz="1800" dirty="0"/>
              <a:t> a zariadenia (učebný)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sk-SK" sz="1800" dirty="0"/>
              <a:t>3555 H       stolár (učebný)</a:t>
            </a:r>
          </a:p>
          <a:p>
            <a:pPr eaLnBrk="1" hangingPunct="1">
              <a:buFont typeface="Wingdings" pitchFamily="2" charset="2"/>
              <a:buChar char="ü"/>
            </a:pPr>
            <a:endParaRPr lang="sk-SK" sz="18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BlokTextu 1"/>
          <p:cNvSpPr txBox="1">
            <a:spLocks noChangeArrowheads="1"/>
          </p:cNvSpPr>
          <p:nvPr/>
        </p:nvSpPr>
        <p:spPr bwMode="auto">
          <a:xfrm>
            <a:off x="428625" y="214313"/>
            <a:ext cx="8001000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sk-SK" sz="3200" b="1">
                <a:solidFill>
                  <a:srgbClr val="FFC000"/>
                </a:solidFill>
              </a:rPr>
              <a:t>Silné stránky duálneho vzdelávania:</a:t>
            </a:r>
          </a:p>
          <a:p>
            <a:pPr algn="ctr" eaLnBrk="1" hangingPunct="1"/>
            <a:endParaRPr lang="sk-SK" sz="3200" b="1">
              <a:solidFill>
                <a:srgbClr val="FFC000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sk-SK" sz="1800"/>
              <a:t> Vysokokvalifikovaná pracovná sila, plynulý prechod zo vzdelávania na trh práce.</a:t>
            </a:r>
          </a:p>
          <a:p>
            <a:pPr eaLnBrk="1" hangingPunct="1">
              <a:buFont typeface="Arial" charset="0"/>
              <a:buChar char="•"/>
            </a:pPr>
            <a:r>
              <a:rPr lang="sk-SK" sz="1800"/>
              <a:t> Nadobudnutie kvalifikácie a praxe priamo u zamestnávateľa.</a:t>
            </a:r>
          </a:p>
          <a:p>
            <a:pPr eaLnBrk="1" hangingPunct="1">
              <a:buFont typeface="Arial" charset="0"/>
              <a:buChar char="•"/>
            </a:pPr>
            <a:r>
              <a:rPr lang="sk-SK" sz="1800"/>
              <a:t> Osvojenie si pracovných návykov priamo vo výrobnom procese u zamestnávateľa.</a:t>
            </a:r>
          </a:p>
          <a:p>
            <a:pPr eaLnBrk="1" hangingPunct="1">
              <a:buFont typeface="Arial" charset="0"/>
              <a:buChar char="•"/>
            </a:pPr>
            <a:r>
              <a:rPr lang="sk-SK" sz="1800"/>
              <a:t> Výučba na nových technológiách priamo u zamestnávateľa.</a:t>
            </a:r>
          </a:p>
          <a:p>
            <a:pPr eaLnBrk="1" hangingPunct="1">
              <a:buFont typeface="Arial" charset="0"/>
              <a:buChar char="•"/>
            </a:pPr>
            <a:r>
              <a:rPr lang="sk-SK" sz="1800"/>
              <a:t> Zodpovednosť zamestnávateľov za praktickú časť odborného vzdelávania.</a:t>
            </a:r>
          </a:p>
          <a:p>
            <a:pPr eaLnBrk="1" hangingPunct="1">
              <a:buFont typeface="Arial" charset="0"/>
              <a:buChar char="•"/>
            </a:pPr>
            <a:r>
              <a:rPr lang="sk-SK" sz="1800"/>
              <a:t> Vplyv zamestnávateľov na obsah odborného vzdelávania.</a:t>
            </a:r>
          </a:p>
          <a:p>
            <a:pPr eaLnBrk="1" hangingPunct="1">
              <a:buFont typeface="Arial" charset="0"/>
              <a:buChar char="•"/>
            </a:pPr>
            <a:r>
              <a:rPr lang="sk-SK" sz="1800"/>
              <a:t> Aktuálnosť odborných vzdelávacích programov a ich obsahu, možnosť flexibility v ich úprave.</a:t>
            </a:r>
          </a:p>
          <a:p>
            <a:pPr eaLnBrk="1" hangingPunct="1">
              <a:buFont typeface="Arial" charset="0"/>
              <a:buChar char="•"/>
            </a:pPr>
            <a:r>
              <a:rPr lang="sk-SK" sz="1800"/>
              <a:t> Overenie vedomostí a zručností  absolventa zamestnávateľom pri ukončovaní štúdia.</a:t>
            </a:r>
          </a:p>
          <a:p>
            <a:pPr eaLnBrk="1" hangingPunct="1">
              <a:buFont typeface="Arial" charset="0"/>
              <a:buChar char="•"/>
            </a:pPr>
            <a:r>
              <a:rPr lang="sk-SK" sz="1800"/>
              <a:t> Žiak si vyberá povolanie a zamestnávateľa, ktorý mu zabezpečí praktické vyučovanie.</a:t>
            </a:r>
          </a:p>
          <a:p>
            <a:pPr eaLnBrk="1" hangingPunct="1">
              <a:buFont typeface="Arial" charset="0"/>
              <a:buChar char="•"/>
            </a:pPr>
            <a:r>
              <a:rPr lang="sk-SK" sz="1800"/>
              <a:t> Výber žiaka na duálne vzdelávanie priamo zamestnávateľom a prijímanie žiaka do školy so súhlasom zamestnávateľa.</a:t>
            </a:r>
          </a:p>
          <a:p>
            <a:pPr eaLnBrk="1" hangingPunct="1">
              <a:buFont typeface="Arial" charset="0"/>
              <a:buChar char="•"/>
            </a:pPr>
            <a:r>
              <a:rPr lang="sk-SK" sz="1800"/>
              <a:t> Dohľad zamestnávateľských združení nad duálnym systémom vzdelávania.</a:t>
            </a:r>
          </a:p>
          <a:p>
            <a:pPr eaLnBrk="1" hangingPunct="1">
              <a:buFont typeface="Arial" charset="0"/>
              <a:buChar char="•"/>
            </a:pPr>
            <a:r>
              <a:rPr lang="sk-SK" sz="1800"/>
              <a:t> Finančné a hmotné zabezpečenie žiaka zamestnávateľom.</a:t>
            </a:r>
          </a:p>
          <a:p>
            <a:pPr eaLnBrk="1" hangingPunct="1">
              <a:buFont typeface="Arial" charset="0"/>
              <a:buChar char="•"/>
            </a:pPr>
            <a:r>
              <a:rPr lang="sk-SK" sz="1800"/>
              <a:t> Úzka spolupráca podniku, školy a žiaka.</a:t>
            </a:r>
          </a:p>
          <a:p>
            <a:pPr eaLnBrk="1" hangingPunct="1">
              <a:buFont typeface="Arial" charset="0"/>
              <a:buChar char="•"/>
            </a:pPr>
            <a:r>
              <a:rPr lang="sk-SK" sz="1800"/>
              <a:t> Prakticky cielené učebné osnovy pre jednotlivé odbory.</a:t>
            </a:r>
          </a:p>
          <a:p>
            <a:pPr eaLnBrk="1" hangingPunct="1">
              <a:buFont typeface="Arial" charset="0"/>
              <a:buChar char="•"/>
            </a:pPr>
            <a:r>
              <a:rPr lang="sk-SK" sz="1800"/>
              <a:t> Rozvoj povolaní naviazaných na potreby trhu.</a:t>
            </a:r>
          </a:p>
          <a:p>
            <a:pPr eaLnBrk="1" hangingPunct="1">
              <a:buFont typeface="Arial" charset="0"/>
              <a:buChar char="•"/>
            </a:pPr>
            <a:r>
              <a:rPr lang="sk-SK" sz="1800"/>
              <a:t> Vysoká pravdepodobnosť získania pracovnej zmluvy so zamestnávateľom.</a:t>
            </a:r>
          </a:p>
          <a:p>
            <a:pPr eaLnBrk="1" hangingPunct="1"/>
            <a:endParaRPr lang="sk-SK" sz="3200" b="1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BlokTextu 1"/>
          <p:cNvSpPr txBox="1">
            <a:spLocks noChangeArrowheads="1"/>
          </p:cNvSpPr>
          <p:nvPr/>
        </p:nvSpPr>
        <p:spPr bwMode="auto">
          <a:xfrm>
            <a:off x="0" y="0"/>
            <a:ext cx="9144000" cy="777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sk-SK" b="1">
                <a:solidFill>
                  <a:srgbClr val="FFC000"/>
                </a:solidFill>
              </a:rPr>
              <a:t>Príležitosti duálneho vzdelávania</a:t>
            </a:r>
          </a:p>
          <a:p>
            <a:pPr algn="ctr" eaLnBrk="1" hangingPunct="1"/>
            <a:endParaRPr lang="sk-SK" sz="800" b="1">
              <a:solidFill>
                <a:srgbClr val="FFC000"/>
              </a:solidFill>
            </a:endParaRPr>
          </a:p>
          <a:p>
            <a:pPr algn="just" eaLnBrk="1" hangingPunct="1">
              <a:buFont typeface="Arial" charset="0"/>
              <a:buChar char="•"/>
            </a:pPr>
            <a:r>
              <a:rPr lang="sk-SK" sz="1700"/>
              <a:t> Zvýšenie zamestnanosti absolventov SOŠ.</a:t>
            </a:r>
          </a:p>
          <a:p>
            <a:pPr algn="just" eaLnBrk="1" hangingPunct="1">
              <a:buFont typeface="Arial" charset="0"/>
              <a:buChar char="•"/>
            </a:pPr>
            <a:r>
              <a:rPr lang="sk-SK" sz="1700"/>
              <a:t> Príležitosť pre mladých ľudí získať kvalitnú prípravu na povolanie.</a:t>
            </a:r>
          </a:p>
          <a:p>
            <a:pPr algn="just" eaLnBrk="1" hangingPunct="1">
              <a:buFont typeface="Arial" charset="0"/>
              <a:buChar char="•"/>
            </a:pPr>
            <a:r>
              <a:rPr lang="sk-SK" sz="1700"/>
              <a:t> Zlepšenie úrovne odborných kompetencií a pracovnej morálky absolventov škôl.</a:t>
            </a:r>
          </a:p>
          <a:p>
            <a:pPr algn="just" eaLnBrk="1" hangingPunct="1">
              <a:buFont typeface="Arial" charset="0"/>
              <a:buChar char="•"/>
            </a:pPr>
            <a:r>
              <a:rPr lang="sk-SK" sz="1700"/>
              <a:t> Reálne pracovné, sociálne situácie  a osvojenie si „firemnej kultúry“.</a:t>
            </a:r>
          </a:p>
          <a:p>
            <a:pPr algn="just" eaLnBrk="1" hangingPunct="1">
              <a:buFont typeface="Arial" charset="0"/>
              <a:buChar char="•"/>
            </a:pPr>
            <a:r>
              <a:rPr lang="sk-SK" sz="1700"/>
              <a:t> Výber vhodných absolventov a ich zamestnávanie pre vlastné  potreby podniku.</a:t>
            </a:r>
          </a:p>
          <a:p>
            <a:pPr algn="just" eaLnBrk="1" hangingPunct="1">
              <a:buFont typeface="Arial" charset="0"/>
              <a:buChar char="•"/>
            </a:pPr>
            <a:r>
              <a:rPr lang="sk-SK" sz="1700"/>
              <a:t> Vytváranie vzdelávacích programov podľa požiadaviek a potrieb zamestnávateľov.</a:t>
            </a:r>
          </a:p>
          <a:p>
            <a:pPr algn="just" eaLnBrk="1" hangingPunct="1">
              <a:buFont typeface="Arial" charset="0"/>
              <a:buChar char="•"/>
            </a:pPr>
            <a:r>
              <a:rPr lang="sk-SK" sz="1700"/>
              <a:t> Posilnenie spoločenského statusu a atraktivity technických povolaní - status „poctivého remesla“.</a:t>
            </a:r>
          </a:p>
          <a:p>
            <a:pPr algn="just" eaLnBrk="1" hangingPunct="1">
              <a:buFont typeface="Arial" charset="0"/>
              <a:buChar char="•"/>
            </a:pPr>
            <a:r>
              <a:rPr lang="sk-SK" sz="1700"/>
              <a:t> Dobudovanie a posilnenie stavovských a profesijných organizácií a centier odborného vzdelávania a prípravy.</a:t>
            </a:r>
          </a:p>
          <a:p>
            <a:pPr algn="just" eaLnBrk="1" hangingPunct="1">
              <a:buFont typeface="Arial" charset="0"/>
              <a:buChar char="•"/>
            </a:pPr>
            <a:r>
              <a:rPr lang="sk-SK" sz="1700"/>
              <a:t> Zjednotenie obsahu a náročnosti kvalifikačných skúšok, kvalifikačných úrovní.</a:t>
            </a:r>
          </a:p>
          <a:p>
            <a:pPr algn="just" eaLnBrk="1" hangingPunct="1">
              <a:buFont typeface="Arial" charset="0"/>
              <a:buChar char="•"/>
            </a:pPr>
            <a:r>
              <a:rPr lang="sk-SK" sz="1700"/>
              <a:t> Záujem štátu a ochota zahraničných komôr podporiť rozvoj duálneho vzdelávania svojou  vlastnou skúsenosťou.</a:t>
            </a:r>
          </a:p>
          <a:p>
            <a:pPr eaLnBrk="1" hangingPunct="1">
              <a:buFont typeface="Arial" charset="0"/>
              <a:buChar char="•"/>
            </a:pPr>
            <a:r>
              <a:rPr lang="sk-SK" sz="1700"/>
              <a:t>Zvýšenie konkurencieschopnosti podnikov a Slovenska.</a:t>
            </a:r>
          </a:p>
          <a:p>
            <a:pPr eaLnBrk="1" hangingPunct="1">
              <a:buFont typeface="Arial" charset="0"/>
              <a:buChar char="•"/>
            </a:pPr>
            <a:r>
              <a:rPr lang="sk-SK" sz="1700"/>
              <a:t> Prostredníctvom dobrých príkladov postupné zapojenie väčšieho počtu zamestnávateľov do odborného vzdelávania a prípravy systémom duálneho vzdelávania.</a:t>
            </a:r>
          </a:p>
          <a:p>
            <a:pPr eaLnBrk="1" hangingPunct="1">
              <a:buFont typeface="Arial" charset="0"/>
              <a:buChar char="•"/>
            </a:pPr>
            <a:r>
              <a:rPr lang="sk-SK" sz="1700"/>
              <a:t> Možnosť financovania prechodu na duálny systém zo štrukturálnych fondov EÚ.</a:t>
            </a:r>
          </a:p>
          <a:p>
            <a:pPr eaLnBrk="1" hangingPunct="1">
              <a:buFont typeface="Arial" charset="0"/>
              <a:buChar char="•"/>
            </a:pPr>
            <a:r>
              <a:rPr lang="sk-SK" sz="1700"/>
              <a:t> Zvýšenie objemu financií do školstva (v pomere k HDP) prostredníctvom vstupu zamestnávateľov do financovania odborného vzdelávania a prípravy.</a:t>
            </a:r>
          </a:p>
          <a:p>
            <a:pPr eaLnBrk="1" hangingPunct="1">
              <a:buFont typeface="Arial" charset="0"/>
              <a:buChar char="•"/>
            </a:pPr>
            <a:r>
              <a:rPr lang="sk-SK" sz="1700"/>
              <a:t> Vstup zamestnávateľov do zvyšovania odbornej úrovne učiteľov odborných predmetov a majstrov odbornej výchovy.</a:t>
            </a:r>
          </a:p>
          <a:p>
            <a:pPr eaLnBrk="1" hangingPunct="1"/>
            <a:endParaRPr lang="sk-SK" sz="800"/>
          </a:p>
          <a:p>
            <a:pPr algn="ctr" eaLnBrk="1" hangingPunct="1"/>
            <a:r>
              <a:rPr lang="sk-SK" sz="1800" b="1">
                <a:solidFill>
                  <a:srgbClr val="FFC000"/>
                </a:solidFill>
              </a:rPr>
              <a:t>SUBJEKTY DUÁLNEHO VZDELÁVANIA A ICH ÚLOHY</a:t>
            </a:r>
          </a:p>
          <a:p>
            <a:pPr eaLnBrk="1" hangingPunct="1"/>
            <a:r>
              <a:rPr lang="sk-SK" sz="1800" b="1">
                <a:solidFill>
                  <a:srgbClr val="FFC000"/>
                </a:solidFill>
              </a:rPr>
              <a:t> </a:t>
            </a:r>
            <a:r>
              <a:rPr lang="sk-SK" sz="1600"/>
              <a:t>Hlavnými partnermi v duálnom vzdelávaní sú zamestnávatelia, škola a žiak. Tvoria spolu dobre fungujúci systém, z ktorého profitujú všetky strany.</a:t>
            </a:r>
          </a:p>
          <a:p>
            <a:pPr eaLnBrk="1" hangingPunct="1">
              <a:buFont typeface="Arial" charset="0"/>
              <a:buChar char="•"/>
            </a:pPr>
            <a:endParaRPr lang="sk-SK" sz="1700"/>
          </a:p>
          <a:p>
            <a:pPr algn="just" eaLnBrk="1" hangingPunct="1">
              <a:buFont typeface="Arial" charset="0"/>
              <a:buChar char="•"/>
            </a:pPr>
            <a:endParaRPr lang="sk-SK" sz="1800"/>
          </a:p>
          <a:p>
            <a:pPr eaLnBrk="1" hangingPunct="1"/>
            <a:r>
              <a:rPr lang="sk-SK" sz="1800"/>
              <a:t> </a:t>
            </a:r>
          </a:p>
          <a:p>
            <a:pPr algn="ctr" eaLnBrk="1" hangingPunct="1"/>
            <a:endParaRPr lang="sk-SK" sz="140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BlokTextu 1"/>
          <p:cNvSpPr txBox="1">
            <a:spLocks noChangeArrowheads="1"/>
          </p:cNvSpPr>
          <p:nvPr/>
        </p:nvSpPr>
        <p:spPr bwMode="auto">
          <a:xfrm>
            <a:off x="0" y="1285875"/>
            <a:ext cx="91440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sk-SK" sz="1800" dirty="0"/>
          </a:p>
          <a:p>
            <a:pPr eaLnBrk="1" hangingPunct="1"/>
            <a:r>
              <a:rPr lang="sk-SK" sz="1800" dirty="0"/>
              <a:t> </a:t>
            </a:r>
          </a:p>
          <a:p>
            <a:pPr eaLnBrk="1" hangingPunct="1"/>
            <a:r>
              <a:rPr lang="sk-SK" dirty="0"/>
              <a:t>Naša škola spolupracuje okrem vyššie uvedených firiem aj s </a:t>
            </a:r>
            <a:r>
              <a:rPr lang="sk-SK" dirty="0" smtClean="0"/>
              <a:t>ďalšími, </a:t>
            </a:r>
            <a:r>
              <a:rPr lang="sk-SK" dirty="0"/>
              <a:t>predovšetkým strojárskymi spoločnosťami:</a:t>
            </a:r>
          </a:p>
          <a:p>
            <a:pPr algn="ctr" eaLnBrk="1" hangingPunct="1"/>
            <a:endParaRPr lang="sk-SK" dirty="0"/>
          </a:p>
          <a:p>
            <a:pPr algn="ctr" eaLnBrk="1" hangingPunct="1">
              <a:buFont typeface="Arial" charset="0"/>
              <a:buChar char="•"/>
            </a:pPr>
            <a:r>
              <a:rPr lang="sk-SK" dirty="0"/>
              <a:t> DIPLOMAT DENTAL, s.r.o. Piešťany</a:t>
            </a:r>
          </a:p>
          <a:p>
            <a:pPr algn="ctr" eaLnBrk="1" hangingPunct="1">
              <a:buFont typeface="Arial" charset="0"/>
              <a:buChar char="•"/>
            </a:pPr>
            <a:r>
              <a:rPr lang="sk-SK" dirty="0"/>
              <a:t> EKOM , s.r.o. Piešťany</a:t>
            </a:r>
          </a:p>
          <a:p>
            <a:pPr algn="ctr" eaLnBrk="1" hangingPunct="1">
              <a:buFont typeface="Arial" charset="0"/>
              <a:buChar char="•"/>
            </a:pPr>
            <a:r>
              <a:rPr lang="sk-SK" dirty="0"/>
              <a:t> TESS-SERVIS, s.r.o. Piešťany,</a:t>
            </a:r>
          </a:p>
          <a:p>
            <a:pPr algn="ctr" eaLnBrk="1" hangingPunct="1">
              <a:buFont typeface="Arial" charset="0"/>
              <a:buChar char="•"/>
            </a:pPr>
            <a:r>
              <a:rPr lang="sk-SK" dirty="0"/>
              <a:t> </a:t>
            </a:r>
            <a:r>
              <a:rPr lang="sk-SK" dirty="0" err="1"/>
              <a:t>Steel</a:t>
            </a:r>
            <a:r>
              <a:rPr lang="sk-SK" dirty="0"/>
              <a:t> </a:t>
            </a:r>
            <a:r>
              <a:rPr lang="sk-SK" dirty="0" err="1"/>
              <a:t>Form</a:t>
            </a:r>
            <a:r>
              <a:rPr lang="sk-SK" dirty="0"/>
              <a:t>, s.r.o. Piešťany,</a:t>
            </a:r>
          </a:p>
          <a:p>
            <a:pPr algn="ctr" eaLnBrk="1" hangingPunct="1">
              <a:buFont typeface="Arial" charset="0"/>
              <a:buChar char="•"/>
            </a:pPr>
            <a:endParaRPr lang="sk-SK" dirty="0"/>
          </a:p>
          <a:p>
            <a:pPr eaLnBrk="1" hangingPunct="1"/>
            <a:r>
              <a:rPr lang="sk-SK" dirty="0"/>
              <a:t>ktoré majú záujem o absolventov našej školy v strojárskych a elektrotechnických odboroch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sk-SK" sz="3200" dirty="0" smtClean="0">
                <a:solidFill>
                  <a:srgbClr val="FFCC00"/>
                </a:solidFill>
              </a:rPr>
              <a:t>PONUKA ODBOROV SOŠT PIEŠŤANY</a:t>
            </a:r>
            <a:endParaRPr lang="cs-CZ" sz="3200" dirty="0" smtClean="0">
              <a:solidFill>
                <a:srgbClr val="FFCC00"/>
              </a:solidFill>
            </a:endParaRP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642938"/>
            <a:ext cx="8610600" cy="62150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FF66"/>
              </a:buClr>
            </a:pPr>
            <a:r>
              <a:rPr lang="sk-SK" sz="2800" b="1" u="sng" dirty="0" smtClean="0">
                <a:solidFill>
                  <a:srgbClr val="FFFF99"/>
                </a:solidFill>
              </a:rPr>
              <a:t>4-ročné študijné odbory s maturitou</a:t>
            </a:r>
            <a:r>
              <a:rPr lang="sk-SK" sz="2800" dirty="0" smtClean="0"/>
              <a:t>: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sk-SK" sz="1600" b="1" dirty="0" smtClean="0"/>
          </a:p>
          <a:p>
            <a:pPr lvl="1" eaLnBrk="1" hangingPunct="1">
              <a:lnSpc>
                <a:spcPct val="90000"/>
              </a:lnSpc>
              <a:buNone/>
            </a:pPr>
            <a:r>
              <a:rPr lang="sk-SK" sz="1600" b="1" dirty="0" smtClean="0"/>
              <a:t>2697 K </a:t>
            </a:r>
            <a:r>
              <a:rPr lang="sk-SK" sz="1600" b="1" dirty="0" err="1" smtClean="0"/>
              <a:t>mechanik-elektrotechnik</a:t>
            </a:r>
            <a:endParaRPr lang="sk-SK" sz="1600" b="1" dirty="0" smtClean="0"/>
          </a:p>
          <a:p>
            <a:pPr lvl="1" eaLnBrk="1" hangingPunct="1">
              <a:lnSpc>
                <a:spcPct val="90000"/>
              </a:lnSpc>
              <a:buNone/>
            </a:pPr>
            <a:r>
              <a:rPr lang="sk-SK" sz="1600" b="1" dirty="0" smtClean="0">
                <a:solidFill>
                  <a:schemeClr val="tx1"/>
                </a:solidFill>
                <a:latin typeface="+mn-lt"/>
              </a:rPr>
              <a:t>2413 K </a:t>
            </a:r>
            <a:r>
              <a:rPr lang="sk-SK" sz="1600" b="1" dirty="0" smtClean="0"/>
              <a:t>mechanik </a:t>
            </a:r>
            <a:r>
              <a:rPr lang="sk-SK" sz="1600" b="1" dirty="0" smtClean="0"/>
              <a:t>strojov a zariadení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sk-SK" sz="1600" b="1" dirty="0" smtClean="0"/>
              <a:t>2426 K programátor </a:t>
            </a:r>
            <a:r>
              <a:rPr lang="sk-SK" sz="1600" b="1" dirty="0" smtClean="0"/>
              <a:t>obrábacích a zváracích strojov a zariadení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sk-SK" sz="1600" b="1" dirty="0" smtClean="0"/>
              <a:t>2682 K mechanik </a:t>
            </a:r>
            <a:r>
              <a:rPr lang="sk-SK" sz="1600" b="1" dirty="0" smtClean="0"/>
              <a:t>počítačových sietí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sk-SK" sz="1600" b="1" dirty="0" smtClean="0"/>
              <a:t>2411 K mechanik </a:t>
            </a:r>
            <a:r>
              <a:rPr lang="sk-SK" sz="1600" b="1" dirty="0" smtClean="0"/>
              <a:t>nastavovač</a:t>
            </a:r>
          </a:p>
          <a:p>
            <a:pPr eaLnBrk="1" hangingPunct="1">
              <a:lnSpc>
                <a:spcPct val="90000"/>
              </a:lnSpc>
              <a:buClr>
                <a:srgbClr val="FFFF66"/>
              </a:buClr>
            </a:pPr>
            <a:r>
              <a:rPr lang="sk-SK" sz="2800" b="1" u="sng" dirty="0" smtClean="0">
                <a:solidFill>
                  <a:srgbClr val="FFFF99"/>
                </a:solidFill>
              </a:rPr>
              <a:t>3-ročné učebné odbory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sk-SK" sz="1600" b="1" dirty="0" smtClean="0"/>
          </a:p>
          <a:p>
            <a:pPr lvl="1" eaLnBrk="1" hangingPunct="1">
              <a:lnSpc>
                <a:spcPct val="90000"/>
              </a:lnSpc>
              <a:buNone/>
            </a:pPr>
            <a:r>
              <a:rPr lang="sk-SK" sz="1600" b="1" dirty="0" smtClean="0"/>
              <a:t>2683 H 15 elektromechanik </a:t>
            </a:r>
            <a:r>
              <a:rPr lang="sk-SK" sz="1600" b="1" dirty="0" smtClean="0"/>
              <a:t>-  úžitková  technika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sk-SK" sz="1600" b="1" dirty="0" smtClean="0"/>
              <a:t>2683 H 11 </a:t>
            </a:r>
            <a:r>
              <a:rPr lang="sk-SK" sz="1600" b="1" dirty="0" smtClean="0"/>
              <a:t>elektromechanik </a:t>
            </a:r>
            <a:r>
              <a:rPr lang="sk-SK" sz="1600" b="1" dirty="0" smtClean="0"/>
              <a:t>-  silnoprúdová  technika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sk-SK" sz="1600" b="1" dirty="0" smtClean="0"/>
              <a:t>3678 H inštalatér</a:t>
            </a:r>
            <a:endParaRPr lang="sk-SK" sz="1600" b="1" dirty="0" smtClean="0"/>
          </a:p>
          <a:p>
            <a:pPr lvl="1" eaLnBrk="1" hangingPunct="1">
              <a:lnSpc>
                <a:spcPct val="90000"/>
              </a:lnSpc>
              <a:buNone/>
            </a:pPr>
            <a:r>
              <a:rPr lang="sk-SK" sz="1600" b="1" dirty="0" smtClean="0"/>
              <a:t>2487 H 01 </a:t>
            </a:r>
            <a:r>
              <a:rPr lang="sk-SK" sz="1600" b="1" dirty="0" err="1" smtClean="0"/>
              <a:t>autoopravár</a:t>
            </a:r>
            <a:r>
              <a:rPr lang="sk-SK" sz="1600" b="1" dirty="0" smtClean="0"/>
              <a:t> </a:t>
            </a:r>
            <a:r>
              <a:rPr lang="sk-SK" sz="1600" b="1" dirty="0" smtClean="0"/>
              <a:t>– mechanik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sk-SK" sz="1600" b="1" dirty="0" smtClean="0"/>
              <a:t>2487 H 02 </a:t>
            </a:r>
            <a:r>
              <a:rPr lang="sk-SK" sz="1600" b="1" dirty="0" err="1" smtClean="0"/>
              <a:t>autoopravár</a:t>
            </a:r>
            <a:r>
              <a:rPr lang="sk-SK" sz="1600" b="1" dirty="0" smtClean="0"/>
              <a:t> </a:t>
            </a:r>
            <a:r>
              <a:rPr lang="sk-SK" sz="1600" b="1" dirty="0" smtClean="0"/>
              <a:t>– elektrikár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sk-SK" sz="1600" b="1" dirty="0" smtClean="0"/>
              <a:t>2433 H obrábač  kovov</a:t>
            </a:r>
            <a:endParaRPr lang="sk-SK" sz="1600" b="1" dirty="0" smtClean="0"/>
          </a:p>
          <a:p>
            <a:pPr lvl="1" eaLnBrk="1" hangingPunct="1">
              <a:lnSpc>
                <a:spcPct val="90000"/>
              </a:lnSpc>
              <a:buNone/>
            </a:pPr>
            <a:r>
              <a:rPr lang="sk-SK" sz="1600" b="1" dirty="0" smtClean="0"/>
              <a:t>3355 H stolár</a:t>
            </a:r>
            <a:endParaRPr lang="sk-SK" sz="1600" b="1" dirty="0" smtClean="0"/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sk-SK" sz="2800" b="1" u="sng" dirty="0" smtClean="0">
                <a:solidFill>
                  <a:srgbClr val="FFFF99"/>
                </a:solidFill>
              </a:rPr>
              <a:t>2-ročné učebné odbory 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sk-SK" sz="1600" b="1" dirty="0" smtClean="0"/>
              <a:t>         </a:t>
            </a:r>
            <a:endParaRPr lang="sk-SK" sz="1600" b="1" dirty="0" smtClean="0"/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sk-SK" sz="1600" b="1" dirty="0" smtClean="0"/>
              <a:t> </a:t>
            </a:r>
            <a:r>
              <a:rPr lang="sk-SK" sz="1600" b="1" dirty="0" smtClean="0"/>
              <a:t>        2478 F strojárska </a:t>
            </a:r>
            <a:r>
              <a:rPr lang="sk-SK" sz="1600" b="1" dirty="0" smtClean="0"/>
              <a:t>výroba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sk-SK" sz="1600" b="1" dirty="0" smtClean="0"/>
              <a:t>         </a:t>
            </a:r>
            <a:r>
              <a:rPr lang="sk-SK" sz="1600" b="1" dirty="0" smtClean="0"/>
              <a:t>3686 F stavebná výroba</a:t>
            </a:r>
            <a:endParaRPr lang="sk-SK" sz="1600" b="1" dirty="0" smtClean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3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317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317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317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317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500"/>
                                        <p:tgtEl>
                                          <p:spTgt spid="317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3174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3174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500"/>
                                        <p:tgtEl>
                                          <p:spTgt spid="3174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0" dur="500"/>
                                        <p:tgtEl>
                                          <p:spTgt spid="3174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500"/>
                                        <p:tgtEl>
                                          <p:spTgt spid="3174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8" dur="500"/>
                                        <p:tgtEl>
                                          <p:spTgt spid="3174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utoUpdateAnimBg="0"/>
      <p:bldP spid="31748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sk-SK" sz="3200" dirty="0" smtClean="0">
                <a:solidFill>
                  <a:srgbClr val="FFCC00"/>
                </a:solidFill>
              </a:rPr>
              <a:t>PONUKA ODBOROV SOŠT PIEŠŤANY</a:t>
            </a:r>
            <a:endParaRPr lang="cs-CZ" sz="3200" dirty="0" smtClean="0">
              <a:solidFill>
                <a:srgbClr val="FFCC00"/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685800" y="1285860"/>
            <a:ext cx="7772400" cy="4810140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sk-SK" sz="2800" b="1" u="sng" dirty="0" smtClean="0">
                <a:solidFill>
                  <a:srgbClr val="FFFF99"/>
                </a:solidFill>
              </a:rPr>
              <a:t>Nadstavbové štúdium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endParaRPr lang="sk-SK" sz="2800" b="1" u="sng" dirty="0" smtClean="0">
              <a:solidFill>
                <a:srgbClr val="FFFF99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endParaRPr lang="sk-SK" sz="2800" b="1" u="sng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90000"/>
              </a:lnSpc>
              <a:buNone/>
            </a:pPr>
            <a:r>
              <a:rPr lang="sk-SK" sz="1600" b="1" dirty="0" smtClean="0"/>
              <a:t>2414 L  01 strojárstvo – výroba, montáž a opravy prístrojov, strojov a zariadení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sk-SK" sz="1600" b="1" dirty="0" smtClean="0"/>
              <a:t>2675 L 02  elektrotechnika – výroba a prevádzka  strojov a zariadení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sk-SK" sz="1600" b="1" dirty="0" smtClean="0"/>
              <a:t>2675 L 03  elektrotechnika  - elektronické zariadenia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sk-SK" sz="1600" b="1" dirty="0" smtClean="0"/>
              <a:t>3347 L   drevárska a nábytkárska výroba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sk-SK" sz="1600" b="1" dirty="0" smtClean="0"/>
              <a:t>6476 L  technicko-ekonomický pracovník </a:t>
            </a:r>
            <a:endParaRPr lang="sk-SK" sz="1600" b="1" dirty="0" smtClean="0"/>
          </a:p>
          <a:p>
            <a:endParaRPr lang="sk-SK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utoUpdateAnimBg="0"/>
    </p:bldLst>
  </p:timing>
</p:sld>
</file>

<file path=ppt/theme/theme1.xml><?xml version="1.0" encoding="utf-8"?>
<a:theme xmlns:a="http://schemas.openxmlformats.org/drawingml/2006/main" name="Vzletný">
  <a:themeElements>
    <a:clrScheme name="Vzletný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Vzletný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Vzletný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zletný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zletný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zletný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zletný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Designs\Vzletný.pot</Template>
  <TotalTime>1395</TotalTime>
  <Words>1406</Words>
  <Application>Microsoft PowerPoint</Application>
  <PresentationFormat>Prezentácia na obrazovke (4:3)</PresentationFormat>
  <Paragraphs>221</Paragraphs>
  <Slides>30</Slides>
  <Notes>27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30</vt:i4>
      </vt:variant>
    </vt:vector>
  </HeadingPairs>
  <TitlesOfParts>
    <vt:vector size="35" baseType="lpstr">
      <vt:lpstr>Times New Roman</vt:lpstr>
      <vt:lpstr>Arial</vt:lpstr>
      <vt:lpstr>Wingdings</vt:lpstr>
      <vt:lpstr>Verdana</vt:lpstr>
      <vt:lpstr>Vzletný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PONUKA ODBOROV SOŠT PIEŠŤANY</vt:lpstr>
      <vt:lpstr>PONUKA ODBOROV SOŠT PIEŠŤANY</vt:lpstr>
      <vt:lpstr>4-ročné študijné odbory          s maturitou</vt:lpstr>
      <vt:lpstr>Študijné odbory s maturitou</vt:lpstr>
      <vt:lpstr>Študijné odbory s maturitou</vt:lpstr>
      <vt:lpstr>Študijné odbory s maturitou</vt:lpstr>
      <vt:lpstr>Študijné odbory s maturitou</vt:lpstr>
      <vt:lpstr>Študijné odbory s maturitou</vt:lpstr>
      <vt:lpstr>3-ročné učebné odbory</vt:lpstr>
      <vt:lpstr>Učebné odbory </vt:lpstr>
      <vt:lpstr>Učebné odbory </vt:lpstr>
      <vt:lpstr>Učebné odbory </vt:lpstr>
      <vt:lpstr>Učebné odbory </vt:lpstr>
      <vt:lpstr>Učebné odbory </vt:lpstr>
      <vt:lpstr>Učebné odbory </vt:lpstr>
      <vt:lpstr>Učebné odbory </vt:lpstr>
      <vt:lpstr>2-ročné učebné odbory</vt:lpstr>
      <vt:lpstr>2-ročné učebné odbory </vt:lpstr>
      <vt:lpstr>Nadstavbové štúdium</vt:lpstr>
      <vt:lpstr>Študijné odbory s maturitou - nadstavbové štúdium</vt:lpstr>
      <vt:lpstr>Študijné odbory s maturitou - nadstavbové štúdium </vt:lpstr>
      <vt:lpstr>PROJEKTY</vt:lpstr>
      <vt:lpstr>Ďakujeme za pozornosť</vt:lpstr>
    </vt:vector>
  </TitlesOfParts>
  <Company>Fujara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Stredné odborné učilište elektrotechnické a strojárske</dc:title>
  <dc:creator>Śkola Soš pieštany</dc:creator>
  <cp:lastModifiedBy>Admin</cp:lastModifiedBy>
  <cp:revision>178</cp:revision>
  <cp:lastPrinted>1601-01-01T00:00:00Z</cp:lastPrinted>
  <dcterms:created xsi:type="dcterms:W3CDTF">2004-04-18T14:39:48Z</dcterms:created>
  <dcterms:modified xsi:type="dcterms:W3CDTF">2015-11-12T13:49:47Z</dcterms:modified>
</cp:coreProperties>
</file>